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56" r:id="rId1"/>
    <p:sldMasterId id="2147483663" r:id="rId2"/>
  </p:sldMasterIdLst>
  <p:notesMasterIdLst>
    <p:notesMasterId r:id="rId26"/>
  </p:notesMasterIdLst>
  <p:sldIdLst>
    <p:sldId id="256" r:id="rId3"/>
    <p:sldId id="257" r:id="rId4"/>
    <p:sldId id="258" r:id="rId5"/>
    <p:sldId id="259" r:id="rId6"/>
    <p:sldId id="260" r:id="rId7"/>
    <p:sldId id="263" r:id="rId8"/>
    <p:sldId id="264" r:id="rId9"/>
    <p:sldId id="265" r:id="rId10"/>
    <p:sldId id="266" r:id="rId11"/>
    <p:sldId id="278" r:id="rId12"/>
    <p:sldId id="267" r:id="rId13"/>
    <p:sldId id="268" r:id="rId14"/>
    <p:sldId id="269" r:id="rId15"/>
    <p:sldId id="270" r:id="rId16"/>
    <p:sldId id="271" r:id="rId17"/>
    <p:sldId id="272" r:id="rId18"/>
    <p:sldId id="273" r:id="rId19"/>
    <p:sldId id="274" r:id="rId20"/>
    <p:sldId id="275" r:id="rId21"/>
    <p:sldId id="276" r:id="rId22"/>
    <p:sldId id="277" r:id="rId23"/>
    <p:sldId id="261" r:id="rId24"/>
    <p:sldId id="262" r:id="rId25"/>
  </p:sldIdLst>
  <p:sldSz cx="9144000" cy="5143500" type="screen16x9"/>
  <p:notesSz cx="6858000" cy="9144000"/>
  <p:embeddedFontLst>
    <p:embeddedFont>
      <p:font typeface="Volvo Broad" panose="02000606020000020004" pitchFamily="2" charset="0"/>
      <p:regular r:id="rId27"/>
    </p:embeddedFont>
    <p:embeddedFont>
      <p:font typeface="MS Mincho" panose="02020609040205080304" pitchFamily="49" charset="-128"/>
      <p:regular r:id="rId28"/>
    </p:embeddedFont>
    <p:embeddedFont>
      <p:font typeface="Arial Unicode MS" panose="020B0604020202020204" pitchFamily="34" charset="-128"/>
      <p:regular r:id="rId29"/>
    </p:embeddedFont>
    <p:embeddedFont>
      <p:font typeface="Calibri" panose="020F0502020204030204" pitchFamily="34" charset="0"/>
      <p:regular r:id="rId30"/>
      <p:bold r:id="rId31"/>
      <p:italic r:id="rId32"/>
      <p:boldItalic r:id="rId33"/>
    </p:embeddedFont>
    <p:embeddedFont>
      <p:font typeface="Volvo Broad Pro" panose="02000606020000020004"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A89"/>
    <a:srgbClr val="4D4D4D"/>
    <a:srgbClr val="333333"/>
    <a:srgbClr val="5F5F5F"/>
    <a:srgbClr val="292929"/>
    <a:srgbClr val="DCC32B"/>
    <a:srgbClr val="5C7D94"/>
    <a:srgbClr val="060B00"/>
    <a:srgbClr val="002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705" autoAdjust="0"/>
  </p:normalViewPr>
  <p:slideViewPr>
    <p:cSldViewPr showGuides="1">
      <p:cViewPr varScale="1">
        <p:scale>
          <a:sx n="88" d="100"/>
          <a:sy n="88" d="100"/>
        </p:scale>
        <p:origin x="-624" y="-56"/>
      </p:cViewPr>
      <p:guideLst>
        <p:guide orient="horz" pos="758"/>
        <p:guide orient="horz" pos="159"/>
        <p:guide orient="horz" pos="940"/>
        <p:guide orient="horz" pos="622"/>
        <p:guide orient="horz" pos="3083"/>
        <p:guide orient="horz" pos="2981"/>
        <p:guide pos="4967"/>
        <p:guide pos="5602"/>
        <p:guide pos="5126"/>
        <p:guide pos="2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6B37D-EA75-454C-BB64-F4F46284ED0C}" type="datetimeFigureOut">
              <a:rPr lang="en-US" smtClean="0"/>
              <a:t>11/14/2013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FEE62-12EE-4B13-9E83-624370844B90}" type="slidenum">
              <a:rPr lang="en-US" smtClean="0"/>
              <a:t>‹#›</a:t>
            </a:fld>
            <a:endParaRPr lang="en-US"/>
          </a:p>
        </p:txBody>
      </p:sp>
    </p:spTree>
    <p:extLst>
      <p:ext uri="{BB962C8B-B14F-4D97-AF65-F5344CB8AC3E}">
        <p14:creationId xmlns:p14="http://schemas.microsoft.com/office/powerpoint/2010/main" val="125989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Gäller för tre år, 6,3%</a:t>
            </a:r>
            <a:endParaRPr lang="en-US" dirty="0"/>
          </a:p>
        </p:txBody>
      </p:sp>
      <p:sp>
        <p:nvSpPr>
          <p:cNvPr id="4" name="Slide Number Placeholder 3"/>
          <p:cNvSpPr>
            <a:spLocks noGrp="1"/>
          </p:cNvSpPr>
          <p:nvPr>
            <p:ph type="sldNum" sz="quarter" idx="10"/>
          </p:nvPr>
        </p:nvSpPr>
        <p:spPr/>
        <p:txBody>
          <a:bodyPr/>
          <a:lstStyle/>
          <a:p>
            <a:fld id="{A41FEE62-12EE-4B13-9E83-624370844B90}" type="slidenum">
              <a:rPr lang="en-US" smtClean="0"/>
              <a:t>14</a:t>
            </a:fld>
            <a:endParaRPr lang="en-US"/>
          </a:p>
        </p:txBody>
      </p:sp>
    </p:spTree>
    <p:extLst>
      <p:ext uri="{BB962C8B-B14F-4D97-AF65-F5344CB8AC3E}">
        <p14:creationId xmlns:p14="http://schemas.microsoft.com/office/powerpoint/2010/main" val="104603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Totalt kommer alla orter få 4,6%</a:t>
            </a:r>
          </a:p>
          <a:p>
            <a:r>
              <a:rPr lang="sv-SE" dirty="0" smtClean="0"/>
              <a:t>Varje facklig organisation ska komma ut med 4,6%</a:t>
            </a:r>
          </a:p>
          <a:p>
            <a:endParaRPr lang="en-US" dirty="0"/>
          </a:p>
        </p:txBody>
      </p:sp>
      <p:sp>
        <p:nvSpPr>
          <p:cNvPr id="4" name="Slide Number Placeholder 3"/>
          <p:cNvSpPr>
            <a:spLocks noGrp="1"/>
          </p:cNvSpPr>
          <p:nvPr>
            <p:ph type="sldNum" sz="quarter" idx="10"/>
          </p:nvPr>
        </p:nvSpPr>
        <p:spPr/>
        <p:txBody>
          <a:bodyPr/>
          <a:lstStyle/>
          <a:p>
            <a:fld id="{A41FEE62-12EE-4B13-9E83-624370844B90}" type="slidenum">
              <a:rPr lang="en-US" smtClean="0"/>
              <a:t>15</a:t>
            </a:fld>
            <a:endParaRPr lang="en-US"/>
          </a:p>
        </p:txBody>
      </p:sp>
    </p:spTree>
    <p:extLst>
      <p:ext uri="{BB962C8B-B14F-4D97-AF65-F5344CB8AC3E}">
        <p14:creationId xmlns:p14="http://schemas.microsoft.com/office/powerpoint/2010/main" val="142173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Ni</a:t>
            </a:r>
            <a:r>
              <a:rPr lang="sv-SE" baseline="0" dirty="0" smtClean="0"/>
              <a:t> kommer få en lönesamtalsmall som ska skickas med i kallelsen till första lönesamtalet och fyllas i under lönesamtalen.</a:t>
            </a:r>
            <a:endParaRPr lang="en-US" dirty="0"/>
          </a:p>
        </p:txBody>
      </p:sp>
      <p:sp>
        <p:nvSpPr>
          <p:cNvPr id="4" name="Slide Number Placeholder 3"/>
          <p:cNvSpPr>
            <a:spLocks noGrp="1"/>
          </p:cNvSpPr>
          <p:nvPr>
            <p:ph type="sldNum" sz="quarter" idx="10"/>
          </p:nvPr>
        </p:nvSpPr>
        <p:spPr/>
        <p:txBody>
          <a:bodyPr/>
          <a:lstStyle/>
          <a:p>
            <a:fld id="{A41FEE62-12EE-4B13-9E83-624370844B90}" type="slidenum">
              <a:rPr lang="en-US" smtClean="0"/>
              <a:t>16</a:t>
            </a:fld>
            <a:endParaRPr lang="en-US"/>
          </a:p>
        </p:txBody>
      </p:sp>
    </p:spTree>
    <p:extLst>
      <p:ext uri="{BB962C8B-B14F-4D97-AF65-F5344CB8AC3E}">
        <p14:creationId xmlns:p14="http://schemas.microsoft.com/office/powerpoint/2010/main" val="73914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Så här kommer lönesättningsunderlaget</a:t>
            </a:r>
            <a:r>
              <a:rPr lang="sv-SE" baseline="0" dirty="0" smtClean="0"/>
              <a:t> se ut</a:t>
            </a:r>
            <a:endParaRPr lang="en-US" dirty="0"/>
          </a:p>
        </p:txBody>
      </p:sp>
      <p:sp>
        <p:nvSpPr>
          <p:cNvPr id="4" name="Slide Number Placeholder 3"/>
          <p:cNvSpPr>
            <a:spLocks noGrp="1"/>
          </p:cNvSpPr>
          <p:nvPr>
            <p:ph type="sldNum" sz="quarter" idx="10"/>
          </p:nvPr>
        </p:nvSpPr>
        <p:spPr/>
        <p:txBody>
          <a:bodyPr/>
          <a:lstStyle/>
          <a:p>
            <a:fld id="{A41FEE62-12EE-4B13-9E83-624370844B90}" type="slidenum">
              <a:rPr lang="en-US" smtClean="0"/>
              <a:t>17</a:t>
            </a:fld>
            <a:endParaRPr lang="en-US"/>
          </a:p>
        </p:txBody>
      </p:sp>
    </p:spTree>
    <p:extLst>
      <p:ext uri="{BB962C8B-B14F-4D97-AF65-F5344CB8AC3E}">
        <p14:creationId xmlns:p14="http://schemas.microsoft.com/office/powerpoint/2010/main" val="252135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Löneförslagen ska först kalibreras på enhetsnivå, sedan</a:t>
            </a:r>
            <a:r>
              <a:rPr lang="sv-SE" baseline="0" dirty="0" smtClean="0"/>
              <a:t> sker kalibrering på hela orten Skövde/Floby.</a:t>
            </a:r>
          </a:p>
          <a:p>
            <a:r>
              <a:rPr lang="sv-SE" baseline="0" dirty="0" smtClean="0"/>
              <a:t>Gäller inte bara VCE utan även enheter som tillhör VCC men är placerade i Skövde/Floby</a:t>
            </a:r>
            <a:endParaRPr lang="en-US" dirty="0"/>
          </a:p>
        </p:txBody>
      </p:sp>
      <p:sp>
        <p:nvSpPr>
          <p:cNvPr id="4" name="Slide Number Placeholder 3"/>
          <p:cNvSpPr>
            <a:spLocks noGrp="1"/>
          </p:cNvSpPr>
          <p:nvPr>
            <p:ph type="sldNum" sz="quarter" idx="10"/>
          </p:nvPr>
        </p:nvSpPr>
        <p:spPr/>
        <p:txBody>
          <a:bodyPr/>
          <a:lstStyle/>
          <a:p>
            <a:fld id="{A41FEE62-12EE-4B13-9E83-624370844B90}" type="slidenum">
              <a:rPr lang="en-US" smtClean="0"/>
              <a:t>18</a:t>
            </a:fld>
            <a:endParaRPr lang="en-US"/>
          </a:p>
        </p:txBody>
      </p:sp>
    </p:spTree>
    <p:extLst>
      <p:ext uri="{BB962C8B-B14F-4D97-AF65-F5344CB8AC3E}">
        <p14:creationId xmlns:p14="http://schemas.microsoft.com/office/powerpoint/2010/main" val="232221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Här har du som chef fått en</a:t>
            </a:r>
            <a:r>
              <a:rPr lang="sv-SE" baseline="0" dirty="0" smtClean="0"/>
              <a:t> godkänd lön att kommunicera med din medarbetare.</a:t>
            </a:r>
          </a:p>
          <a:p>
            <a:r>
              <a:rPr lang="sv-SE" baseline="0" dirty="0" smtClean="0"/>
              <a:t>Chefen ska kunna motivera lönesättningen till medarbetaren</a:t>
            </a:r>
          </a:p>
          <a:p>
            <a:endParaRPr lang="sv-SE" baseline="0" dirty="0" smtClean="0"/>
          </a:p>
          <a:p>
            <a:r>
              <a:rPr lang="sv-SE" baseline="0" dirty="0" smtClean="0"/>
              <a:t>Om ni inte blir överens bör ni ta ett samtal till innan man går vidare till förstärkt samtal</a:t>
            </a:r>
            <a:endParaRPr lang="en-US" dirty="0"/>
          </a:p>
        </p:txBody>
      </p:sp>
      <p:sp>
        <p:nvSpPr>
          <p:cNvPr id="4" name="Slide Number Placeholder 3"/>
          <p:cNvSpPr>
            <a:spLocks noGrp="1"/>
          </p:cNvSpPr>
          <p:nvPr>
            <p:ph type="sldNum" sz="quarter" idx="10"/>
          </p:nvPr>
        </p:nvSpPr>
        <p:spPr/>
        <p:txBody>
          <a:bodyPr/>
          <a:lstStyle/>
          <a:p>
            <a:fld id="{A41FEE62-12EE-4B13-9E83-624370844B90}" type="slidenum">
              <a:rPr lang="en-US" smtClean="0"/>
              <a:t>19</a:t>
            </a:fld>
            <a:endParaRPr lang="en-US"/>
          </a:p>
        </p:txBody>
      </p:sp>
    </p:spTree>
    <p:extLst>
      <p:ext uri="{BB962C8B-B14F-4D97-AF65-F5344CB8AC3E}">
        <p14:creationId xmlns:p14="http://schemas.microsoft.com/office/powerpoint/2010/main" val="134541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Ska handla om att processen inte har följts. Det ska inte innebära justering av lön mer än i yttersta undantagsfall.</a:t>
            </a:r>
          </a:p>
          <a:p>
            <a:r>
              <a:rPr lang="sv-SE" dirty="0" smtClean="0"/>
              <a:t>Deltagare på detta möte är facklig</a:t>
            </a:r>
            <a:r>
              <a:rPr lang="sv-SE" baseline="0" dirty="0" smtClean="0"/>
              <a:t> representant och någon mer representant från företaget förutom chef/medarbetare (tex chef över chef)</a:t>
            </a:r>
            <a:endParaRPr lang="en-US" dirty="0"/>
          </a:p>
        </p:txBody>
      </p:sp>
      <p:sp>
        <p:nvSpPr>
          <p:cNvPr id="4" name="Slide Number Placeholder 3"/>
          <p:cNvSpPr>
            <a:spLocks noGrp="1"/>
          </p:cNvSpPr>
          <p:nvPr>
            <p:ph type="sldNum" sz="quarter" idx="10"/>
          </p:nvPr>
        </p:nvSpPr>
        <p:spPr/>
        <p:txBody>
          <a:bodyPr/>
          <a:lstStyle/>
          <a:p>
            <a:fld id="{A41FEE62-12EE-4B13-9E83-624370844B90}" type="slidenum">
              <a:rPr lang="en-US" smtClean="0"/>
              <a:t>20</a:t>
            </a:fld>
            <a:endParaRPr lang="en-US"/>
          </a:p>
        </p:txBody>
      </p:sp>
    </p:spTree>
    <p:extLst>
      <p:ext uri="{BB962C8B-B14F-4D97-AF65-F5344CB8AC3E}">
        <p14:creationId xmlns:p14="http://schemas.microsoft.com/office/powerpoint/2010/main" val="240292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FEE62-12EE-4B13-9E83-624370844B90}" type="slidenum">
              <a:rPr lang="en-US" smtClean="0"/>
              <a:t>21</a:t>
            </a:fld>
            <a:endParaRPr lang="en-US"/>
          </a:p>
        </p:txBody>
      </p:sp>
    </p:spTree>
    <p:extLst>
      <p:ext uri="{BB962C8B-B14F-4D97-AF65-F5344CB8AC3E}">
        <p14:creationId xmlns:p14="http://schemas.microsoft.com/office/powerpoint/2010/main" val="383858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054552" cy="1102519"/>
          </a:xfrm>
        </p:spPr>
        <p:txBody>
          <a:bodyPr/>
          <a:lstStyle>
            <a:lvl1pPr algn="ctr">
              <a:defRPr>
                <a:solidFill>
                  <a:srgbClr val="4D4D4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5576664" cy="1314450"/>
          </a:xfrm>
        </p:spPr>
        <p:txBody>
          <a:bodyPr/>
          <a:lstStyle>
            <a:lvl1pPr marL="0" indent="0" algn="ctr">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32240" y="4876259"/>
            <a:ext cx="2133600" cy="273844"/>
          </a:xfrm>
        </p:spPr>
        <p:txBody>
          <a:bodyPr/>
          <a:lstStyle/>
          <a:p>
            <a:r>
              <a:rPr lang="en-US" dirty="0" smtClean="0"/>
              <a:t>Date Created: [YYYY-MM-DD]</a:t>
            </a:r>
            <a:endParaRPr lang="en-US" dirty="0"/>
          </a:p>
        </p:txBody>
      </p:sp>
      <p:sp>
        <p:nvSpPr>
          <p:cNvPr id="5" name="Footer Placeholder 4"/>
          <p:cNvSpPr>
            <a:spLocks noGrp="1"/>
          </p:cNvSpPr>
          <p:nvPr>
            <p:ph type="ftr" sz="quarter" idx="11"/>
          </p:nvPr>
        </p:nvSpPr>
        <p:spPr/>
        <p:txBody>
          <a:bodyPr/>
          <a:lstStyle/>
          <a:p>
            <a:pPr algn="l"/>
            <a:r>
              <a:rPr lang="en-US" dirty="0" smtClean="0"/>
              <a:t>Issuer: [Name] [CDS-ID]; [</a:t>
            </a:r>
            <a:r>
              <a:rPr lang="en-US" dirty="0" err="1" smtClean="0"/>
              <a:t>Organisation</a:t>
            </a:r>
            <a:r>
              <a:rPr lang="en-US" dirty="0" smtClean="0"/>
              <a:t>]; [Name of document]; Security Class: [Proprietary]</a:t>
            </a:r>
            <a:endParaRPr lang="en-US" dirty="0"/>
          </a:p>
        </p:txBody>
      </p:sp>
      <p:sp>
        <p:nvSpPr>
          <p:cNvPr id="6" name="Slide Number Placeholder 5"/>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8897255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7376" y="1178322"/>
            <a:ext cx="3678560" cy="2545556"/>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7944" y="1178322"/>
            <a:ext cx="3673153" cy="2545556"/>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Date Created: [YYYY-MM-DD]</a:t>
            </a:r>
            <a:endParaRPr lang="en-US"/>
          </a:p>
        </p:txBody>
      </p:sp>
      <p:sp>
        <p:nvSpPr>
          <p:cNvPr id="6" name="Footer Placeholder 5"/>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7" name="Slide Number Placeholder 6"/>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36610748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Date Created: [YYYY-MM-DD]</a:t>
            </a:r>
            <a:endParaRPr lang="en-US"/>
          </a:p>
        </p:txBody>
      </p:sp>
      <p:sp>
        <p:nvSpPr>
          <p:cNvPr id="4" name="Footer Placeholder 3"/>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5" name="Slide Number Placeholder 4"/>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33162442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3528675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2841" y="252414"/>
            <a:ext cx="7509613" cy="807168"/>
          </a:xfrm>
        </p:spPr>
        <p:txBody>
          <a:bodyPr anchor="ctr" anchorCtr="0">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300564" y="1175657"/>
            <a:ext cx="7427913" cy="3483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Date Created: [YYYY-MM-DD]</a:t>
            </a:r>
            <a:endParaRPr lang="en-US"/>
          </a:p>
        </p:txBody>
      </p:sp>
      <p:sp>
        <p:nvSpPr>
          <p:cNvPr id="5" name="Footer Placeholder 4"/>
          <p:cNvSpPr>
            <a:spLocks noGrp="1"/>
          </p:cNvSpPr>
          <p:nvPr>
            <p:ph type="ftr" sz="quarter" idx="11"/>
          </p:nvPr>
        </p:nvSpPr>
        <p:spPr/>
        <p:txBody>
          <a:bodyPr/>
          <a:lstStyle/>
          <a:p>
            <a:pPr algn="l"/>
            <a:r>
              <a:rPr lang="en-US" dirty="0" smtClean="0"/>
              <a:t>Issuer: [Name] [CDS-ID]; [</a:t>
            </a:r>
            <a:r>
              <a:rPr lang="en-US" dirty="0" err="1" smtClean="0"/>
              <a:t>Organisation</a:t>
            </a:r>
            <a:r>
              <a:rPr lang="en-US" dirty="0" smtClean="0"/>
              <a:t>]; [Name of document]; Security Class: [Proprietary]</a:t>
            </a:r>
            <a:endParaRPr lang="en-US" dirty="0"/>
          </a:p>
        </p:txBody>
      </p:sp>
      <p:sp>
        <p:nvSpPr>
          <p:cNvPr id="6" name="Slide Number Placeholder 5"/>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23660318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6874023" cy="1021556"/>
          </a:xfrm>
        </p:spPr>
        <p:txBody>
          <a:bodyPr anchor="t"/>
          <a:lstStyle>
            <a:lvl1pPr algn="ct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6874023" cy="1125140"/>
          </a:xfrm>
        </p:spPr>
        <p:txBody>
          <a:bodyPr anchor="b"/>
          <a:lstStyle>
            <a:lvl1pPr marL="0" indent="0" algn="ctr">
              <a:buNone/>
              <a:defRPr sz="20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Date Created: [YYYY-MM-DD]</a:t>
            </a:r>
            <a:endParaRPr lang="en-US"/>
          </a:p>
        </p:txBody>
      </p:sp>
      <p:sp>
        <p:nvSpPr>
          <p:cNvPr id="5" name="Footer Placeholder 4"/>
          <p:cNvSpPr>
            <a:spLocks noGrp="1"/>
          </p:cNvSpPr>
          <p:nvPr>
            <p:ph type="ftr" sz="quarter" idx="11"/>
          </p:nvPr>
        </p:nvSpPr>
        <p:spPr/>
        <p:txBody>
          <a:bodyPr/>
          <a:lstStyle/>
          <a:p>
            <a:pPr algn="l"/>
            <a:r>
              <a:rPr lang="en-US" dirty="0" smtClean="0"/>
              <a:t>Issuer: [Name] [CDS-ID]; [</a:t>
            </a:r>
            <a:r>
              <a:rPr lang="en-US" dirty="0" err="1" smtClean="0"/>
              <a:t>Organisation</a:t>
            </a:r>
            <a:r>
              <a:rPr lang="en-US" dirty="0" smtClean="0"/>
              <a:t>]; [Name of document]; Security Class: [Proprietary]</a:t>
            </a:r>
            <a:endParaRPr lang="en-US" dirty="0"/>
          </a:p>
        </p:txBody>
      </p:sp>
      <p:sp>
        <p:nvSpPr>
          <p:cNvPr id="6" name="Slide Number Placeholder 5"/>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28009097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7376" y="1178322"/>
            <a:ext cx="3678560" cy="2545556"/>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7944" y="1178322"/>
            <a:ext cx="3673153" cy="2545556"/>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Date Created: [YYYY-MM-DD]</a:t>
            </a:r>
            <a:endParaRPr lang="en-US"/>
          </a:p>
        </p:txBody>
      </p:sp>
      <p:sp>
        <p:nvSpPr>
          <p:cNvPr id="6" name="Footer Placeholder 5"/>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7" name="Slide Number Placeholder 6"/>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1558324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Date Created: [YYYY-MM-DD]</a:t>
            </a:r>
            <a:endParaRPr lang="en-US"/>
          </a:p>
        </p:txBody>
      </p:sp>
      <p:sp>
        <p:nvSpPr>
          <p:cNvPr id="4" name="Footer Placeholder 3"/>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5" name="Slide Number Placeholder 4"/>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21204727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3777846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054552" cy="1102519"/>
          </a:xfrm>
        </p:spPr>
        <p:txBody>
          <a:bodyPr/>
          <a:lstStyle>
            <a:lvl1pPr algn="ctr">
              <a:defRPr>
                <a:solidFill>
                  <a:srgbClr val="4D4D4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5576664" cy="1314450"/>
          </a:xfrm>
        </p:spPr>
        <p:txBody>
          <a:bodyPr/>
          <a:lstStyle>
            <a:lvl1pPr marL="0" indent="0" algn="ctr">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32240" y="4876259"/>
            <a:ext cx="2133600" cy="273844"/>
          </a:xfrm>
        </p:spPr>
        <p:txBody>
          <a:bodyPr/>
          <a:lstStyle/>
          <a:p>
            <a:r>
              <a:rPr lang="en-US" dirty="0" smtClean="0"/>
              <a:t>Date Created: [YYYY-MM-DD]</a:t>
            </a:r>
            <a:endParaRPr lang="en-US" dirty="0"/>
          </a:p>
        </p:txBody>
      </p:sp>
      <p:sp>
        <p:nvSpPr>
          <p:cNvPr id="5" name="Footer Placeholder 4"/>
          <p:cNvSpPr>
            <a:spLocks noGrp="1"/>
          </p:cNvSpPr>
          <p:nvPr>
            <p:ph type="ftr" sz="quarter" idx="11"/>
          </p:nvPr>
        </p:nvSpPr>
        <p:spPr/>
        <p:txBody>
          <a:bodyPr/>
          <a:lstStyle/>
          <a:p>
            <a:pPr algn="l"/>
            <a:r>
              <a:rPr lang="en-US" dirty="0" smtClean="0"/>
              <a:t>Issuer: [Name] [CDS-ID]; [</a:t>
            </a:r>
            <a:r>
              <a:rPr lang="en-US" dirty="0" err="1" smtClean="0"/>
              <a:t>Organisation</a:t>
            </a:r>
            <a:r>
              <a:rPr lang="en-US" dirty="0" smtClean="0"/>
              <a:t>]; [Name of document]; Security Class: [Proprietary]</a:t>
            </a:r>
            <a:endParaRPr lang="en-US" dirty="0"/>
          </a:p>
        </p:txBody>
      </p:sp>
      <p:sp>
        <p:nvSpPr>
          <p:cNvPr id="6" name="Slide Number Placeholder 5"/>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1146002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2841" y="252414"/>
            <a:ext cx="7509613" cy="807168"/>
          </a:xfrm>
        </p:spPr>
        <p:txBody>
          <a:bodyPr anchor="ctr" anchorCtr="0">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300564" y="1175657"/>
            <a:ext cx="7427913" cy="3483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Date Created: [YYYY-MM-DD]</a:t>
            </a:r>
            <a:endParaRPr lang="en-US"/>
          </a:p>
        </p:txBody>
      </p:sp>
      <p:sp>
        <p:nvSpPr>
          <p:cNvPr id="5" name="Footer Placeholder 4"/>
          <p:cNvSpPr>
            <a:spLocks noGrp="1"/>
          </p:cNvSpPr>
          <p:nvPr>
            <p:ph type="ftr" sz="quarter" idx="11"/>
          </p:nvPr>
        </p:nvSpPr>
        <p:spPr/>
        <p:txBody>
          <a:bodyPr/>
          <a:lstStyle/>
          <a:p>
            <a:pPr algn="l"/>
            <a:r>
              <a:rPr lang="en-US" dirty="0" smtClean="0"/>
              <a:t>Issuer: [Name] [CDS-ID]; [</a:t>
            </a:r>
            <a:r>
              <a:rPr lang="en-US" dirty="0" err="1" smtClean="0"/>
              <a:t>Organisation</a:t>
            </a:r>
            <a:r>
              <a:rPr lang="en-US" dirty="0" smtClean="0"/>
              <a:t>]; [Name of document]; Security Class: [Proprietary]</a:t>
            </a:r>
            <a:endParaRPr lang="en-US" dirty="0"/>
          </a:p>
        </p:txBody>
      </p:sp>
      <p:sp>
        <p:nvSpPr>
          <p:cNvPr id="6" name="Slide Number Placeholder 5"/>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6226918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6874023" cy="1021556"/>
          </a:xfrm>
        </p:spPr>
        <p:txBody>
          <a:bodyPr anchor="t"/>
          <a:lstStyle>
            <a:lvl1pPr algn="ct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6874023" cy="1125140"/>
          </a:xfrm>
        </p:spPr>
        <p:txBody>
          <a:bodyPr anchor="b"/>
          <a:lstStyle>
            <a:lvl1pPr marL="0" indent="0" algn="ctr">
              <a:buNone/>
              <a:defRPr sz="20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Date Created: [YYYY-MM-DD]</a:t>
            </a:r>
            <a:endParaRPr lang="en-US"/>
          </a:p>
        </p:txBody>
      </p:sp>
      <p:sp>
        <p:nvSpPr>
          <p:cNvPr id="5" name="Footer Placeholder 4"/>
          <p:cNvSpPr>
            <a:spLocks noGrp="1"/>
          </p:cNvSpPr>
          <p:nvPr>
            <p:ph type="ftr" sz="quarter" idx="11"/>
          </p:nvPr>
        </p:nvSpPr>
        <p:spPr/>
        <p:txBody>
          <a:bodyPr/>
          <a:lstStyle/>
          <a:p>
            <a:pPr algn="l"/>
            <a:r>
              <a:rPr lang="en-US" dirty="0" smtClean="0"/>
              <a:t>Issuer: [Name] [CDS-ID]; [</a:t>
            </a:r>
            <a:r>
              <a:rPr lang="en-US" dirty="0" err="1" smtClean="0"/>
              <a:t>Organisation</a:t>
            </a:r>
            <a:r>
              <a:rPr lang="en-US" dirty="0" smtClean="0"/>
              <a:t>]; [Name of document]; Security Class: [Proprietary]</a:t>
            </a:r>
            <a:endParaRPr lang="en-US" dirty="0"/>
          </a:p>
        </p:txBody>
      </p:sp>
      <p:sp>
        <p:nvSpPr>
          <p:cNvPr id="6" name="Slide Number Placeholder 5"/>
          <p:cNvSpPr>
            <a:spLocks noGrp="1"/>
          </p:cNvSpPr>
          <p:nvPr>
            <p:ph type="sldNum" sz="quarter" idx="12"/>
          </p:nvPr>
        </p:nvSpPr>
        <p:spPr/>
        <p:txBody>
          <a:bodyPr/>
          <a:lstStyle/>
          <a:p>
            <a:fld id="{FC94BCDA-DB8F-46B7-A02B-4E00D34BB97C}" type="slidenum">
              <a:rPr lang="en-US" smtClean="0"/>
              <a:t>‹#›</a:t>
            </a:fld>
            <a:endParaRPr lang="en-US"/>
          </a:p>
        </p:txBody>
      </p:sp>
    </p:spTree>
    <p:extLst>
      <p:ext uri="{BB962C8B-B14F-4D97-AF65-F5344CB8AC3E}">
        <p14:creationId xmlns:p14="http://schemas.microsoft.com/office/powerpoint/2010/main" val="25019775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2841" y="267494"/>
            <a:ext cx="7509613" cy="864096"/>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12439" y="1151906"/>
            <a:ext cx="7499921" cy="35804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32240" y="4876259"/>
            <a:ext cx="2133600" cy="273844"/>
          </a:xfrm>
          <a:prstGeom prst="rect">
            <a:avLst/>
          </a:prstGeom>
        </p:spPr>
        <p:txBody>
          <a:bodyPr vert="horz" lIns="91440" tIns="45720" rIns="91440" bIns="45720" rtlCol="0" anchor="ctr"/>
          <a:lstStyle>
            <a:lvl1pPr algn="l">
              <a:defRPr sz="600">
                <a:solidFill>
                  <a:schemeClr val="tx1">
                    <a:tint val="75000"/>
                  </a:schemeClr>
                </a:solidFill>
              </a:defRPr>
            </a:lvl1pPr>
          </a:lstStyle>
          <a:p>
            <a:r>
              <a:rPr lang="en-US" dirty="0" smtClean="0"/>
              <a:t>Date Created: [YYYY-MM-DD]</a:t>
            </a:r>
            <a:endParaRPr lang="en-US" dirty="0"/>
          </a:p>
        </p:txBody>
      </p:sp>
      <p:sp>
        <p:nvSpPr>
          <p:cNvPr id="5" name="Footer Placeholder 4"/>
          <p:cNvSpPr>
            <a:spLocks noGrp="1"/>
          </p:cNvSpPr>
          <p:nvPr>
            <p:ph type="ftr" sz="quarter" idx="3"/>
          </p:nvPr>
        </p:nvSpPr>
        <p:spPr>
          <a:xfrm>
            <a:off x="315888" y="4871351"/>
            <a:ext cx="5696272" cy="273844"/>
          </a:xfrm>
          <a:prstGeom prst="rect">
            <a:avLst/>
          </a:prstGeom>
        </p:spPr>
        <p:txBody>
          <a:bodyPr vert="horz" lIns="91440" tIns="45720" rIns="91440" bIns="45720" rtlCol="0" anchor="ctr"/>
          <a:lstStyle>
            <a:lvl1pPr algn="ctr">
              <a:defRPr sz="600">
                <a:solidFill>
                  <a:schemeClr val="tx1">
                    <a:tint val="75000"/>
                  </a:schemeClr>
                </a:solidFill>
              </a:defRPr>
            </a:lvl1pPr>
          </a:lstStyle>
          <a:p>
            <a:pPr algn="l"/>
            <a:r>
              <a:rPr lang="en-US" dirty="0" smtClean="0"/>
              <a:t>Issuer: [Name] [CDS-ID]; [</a:t>
            </a:r>
            <a:r>
              <a:rPr lang="en-US" dirty="0" err="1" smtClean="0"/>
              <a:t>Organisation</a:t>
            </a:r>
            <a:r>
              <a:rPr lang="en-US" dirty="0" smtClean="0"/>
              <a:t>]; [Name of document]; Security Class: [Proprietary]</a:t>
            </a:r>
            <a:endParaRPr lang="en-US" dirty="0"/>
          </a:p>
        </p:txBody>
      </p:sp>
      <p:sp>
        <p:nvSpPr>
          <p:cNvPr id="6" name="Slide Number Placeholder 5"/>
          <p:cNvSpPr>
            <a:spLocks noGrp="1"/>
          </p:cNvSpPr>
          <p:nvPr>
            <p:ph type="sldNum" sz="quarter" idx="4"/>
          </p:nvPr>
        </p:nvSpPr>
        <p:spPr>
          <a:xfrm>
            <a:off x="7863846" y="4884226"/>
            <a:ext cx="1017711" cy="273844"/>
          </a:xfrm>
          <a:prstGeom prst="rect">
            <a:avLst/>
          </a:prstGeom>
        </p:spPr>
        <p:txBody>
          <a:bodyPr vert="horz" lIns="91440" tIns="45720" rIns="91440" bIns="45720" rtlCol="0" anchor="ctr"/>
          <a:lstStyle>
            <a:lvl1pPr algn="r">
              <a:defRPr sz="600">
                <a:solidFill>
                  <a:schemeClr val="tx1">
                    <a:tint val="75000"/>
                  </a:schemeClr>
                </a:solidFill>
              </a:defRPr>
            </a:lvl1pPr>
          </a:lstStyle>
          <a:p>
            <a:fld id="{FC94BCDA-DB8F-46B7-A02B-4E00D34BB97C}" type="slidenum">
              <a:rPr lang="en-US" smtClean="0"/>
              <a:pPr/>
              <a:t>‹#›</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97700610"/>
              </p:ext>
            </p:extLst>
          </p:nvPr>
        </p:nvGraphicFramePr>
        <p:xfrm>
          <a:off x="8128555" y="1196076"/>
          <a:ext cx="750478" cy="370840"/>
        </p:xfrm>
        <a:graphic>
          <a:graphicData uri="http://schemas.openxmlformats.org/drawingml/2006/table">
            <a:tbl>
              <a:tblPr firstRow="1" bandRow="1">
                <a:tableStyleId>{5C22544A-7EE6-4342-B048-85BDC9FD1C3A}</a:tableStyleId>
              </a:tblPr>
              <a:tblGrid>
                <a:gridCol w="750478"/>
              </a:tblGrid>
              <a:tr h="370840">
                <a:tc>
                  <a:txBody>
                    <a:bodyPr/>
                    <a:lstStyle/>
                    <a:p>
                      <a:pPr algn="ctr"/>
                      <a:endParaRPr lang="en-US" sz="1400" b="0" dirty="0" smtClean="0">
                        <a:solidFill>
                          <a:srgbClr val="5F5F5F"/>
                        </a:solidFill>
                        <a:latin typeface="Volvo Broad" pitchFamily="2" charset="0"/>
                      </a:endParaRPr>
                    </a:p>
                  </a:txBody>
                  <a:tcPr marL="0" marR="0" marT="72000" marB="72000" anchor="ctr" anchorCtr="1">
                    <a:lnL w="12700" cmpd="sng">
                      <a:noFill/>
                    </a:lnL>
                    <a:lnR w="12700" cmpd="sng">
                      <a:noFill/>
                    </a:lnR>
                    <a:lnT w="9525" cap="flat" cmpd="sng" algn="ctr">
                      <a:solidFill>
                        <a:srgbClr val="5C5B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5" name="Straight Connector 14"/>
          <p:cNvCxnSpPr/>
          <p:nvPr/>
        </p:nvCxnSpPr>
        <p:spPr>
          <a:xfrm>
            <a:off x="395288" y="4878820"/>
            <a:ext cx="8478972" cy="0"/>
          </a:xfrm>
          <a:prstGeom prst="line">
            <a:avLst/>
          </a:prstGeom>
          <a:ln w="3175">
            <a:solidFill>
              <a:srgbClr val="898A89"/>
            </a:solidFill>
          </a:ln>
        </p:spPr>
        <p:style>
          <a:lnRef idx="1">
            <a:schemeClr val="accent1"/>
          </a:lnRef>
          <a:fillRef idx="0">
            <a:schemeClr val="accent1"/>
          </a:fillRef>
          <a:effectRef idx="0">
            <a:schemeClr val="accent1"/>
          </a:effectRef>
          <a:fontRef idx="minor">
            <a:schemeClr val="tx1"/>
          </a:fontRef>
        </p:style>
      </p:cxnSp>
      <p:pic>
        <p:nvPicPr>
          <p:cNvPr id="17" name="Picture 16" descr="VCC_PowerPoint_520px.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7535" y="200301"/>
            <a:ext cx="828000" cy="828000"/>
          </a:xfrm>
          <a:prstGeom prst="rect">
            <a:avLst/>
          </a:prstGeom>
        </p:spPr>
      </p:pic>
      <p:pic>
        <p:nvPicPr>
          <p:cNvPr id="10"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5496" y="44624"/>
            <a:ext cx="3829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0017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iming>
    <p:tnLst>
      <p:par>
        <p:cTn id="1" dur="indefinite" restart="never" nodeType="tmRoot"/>
      </p:par>
    </p:tnLst>
  </p:timing>
  <p:hf hdr="0"/>
  <p:txStyles>
    <p:titleStyle>
      <a:lvl1pPr algn="l" defTabSz="914400" rtl="0" eaLnBrk="1" latinLnBrk="0" hangingPunct="1">
        <a:lnSpc>
          <a:spcPct val="75000"/>
        </a:lnSpc>
        <a:spcBef>
          <a:spcPct val="0"/>
        </a:spcBef>
        <a:spcAft>
          <a:spcPts val="0"/>
        </a:spcAft>
        <a:buNone/>
        <a:defRPr sz="4400" kern="1200">
          <a:solidFill>
            <a:srgbClr val="4D4D4D"/>
          </a:solidFill>
          <a:latin typeface="+mj-lt"/>
          <a:ea typeface="+mj-ea"/>
          <a:cs typeface="+mj-cs"/>
        </a:defRPr>
      </a:lvl1pPr>
    </p:titleStyle>
    <p:bodyStyle>
      <a:lvl1pPr marL="0" indent="0" algn="l" defTabSz="914400" rtl="0" eaLnBrk="1" latinLnBrk="0" hangingPunct="1">
        <a:spcBef>
          <a:spcPts val="200"/>
        </a:spcBef>
        <a:buFont typeface="Arial" pitchFamily="34" charset="0"/>
        <a:buNone/>
        <a:defRPr sz="2000" kern="1200">
          <a:solidFill>
            <a:srgbClr val="4D4D4D"/>
          </a:solidFill>
          <a:latin typeface="+mn-lt"/>
          <a:ea typeface="+mn-ea"/>
          <a:cs typeface="+mn-cs"/>
        </a:defRPr>
      </a:lvl1pPr>
      <a:lvl2pPr marL="355600" indent="-173038" algn="l" defTabSz="914400" rtl="0" eaLnBrk="1" latinLnBrk="0" hangingPunct="1">
        <a:spcBef>
          <a:spcPts val="200"/>
        </a:spcBef>
        <a:buFont typeface="Arial" pitchFamily="34" charset="0"/>
        <a:buChar char="•"/>
        <a:defRPr sz="2000" kern="1200">
          <a:solidFill>
            <a:srgbClr val="4D4D4D"/>
          </a:solidFill>
          <a:latin typeface="+mn-lt"/>
          <a:ea typeface="+mn-ea"/>
          <a:cs typeface="+mn-cs"/>
        </a:defRPr>
      </a:lvl2pPr>
      <a:lvl3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3pPr>
      <a:lvl4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4pPr>
      <a:lvl5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5pPr>
      <a:lvl6pPr marL="541338" indent="-1857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720725" indent="-1793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987425" indent="-179388" algn="l" defTabSz="914400" rtl="0" eaLnBrk="1" latinLnBrk="0" hangingPunct="1">
        <a:spcBef>
          <a:spcPct val="20000"/>
        </a:spcBef>
        <a:buFont typeface="Arial" pitchFamily="34" charset="0"/>
        <a:buChar char="•"/>
        <a:tabLst/>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2841" y="267494"/>
            <a:ext cx="7509613" cy="864096"/>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2439" y="1151906"/>
            <a:ext cx="7499921" cy="35804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732240" y="4876259"/>
            <a:ext cx="2133600" cy="273844"/>
          </a:xfrm>
          <a:prstGeom prst="rect">
            <a:avLst/>
          </a:prstGeom>
        </p:spPr>
        <p:txBody>
          <a:bodyPr vert="horz" lIns="91440" tIns="45720" rIns="91440" bIns="45720" rtlCol="0" anchor="ctr"/>
          <a:lstStyle>
            <a:lvl1pPr algn="l">
              <a:defRPr sz="600">
                <a:solidFill>
                  <a:schemeClr val="tx1">
                    <a:tint val="75000"/>
                  </a:schemeClr>
                </a:solidFill>
              </a:defRPr>
            </a:lvl1pPr>
          </a:lstStyle>
          <a:p>
            <a:r>
              <a:rPr lang="en-US" dirty="0" smtClean="0"/>
              <a:t>Date Created: [YYYY-MM-DD]</a:t>
            </a:r>
            <a:endParaRPr lang="en-US" dirty="0"/>
          </a:p>
        </p:txBody>
      </p:sp>
      <p:sp>
        <p:nvSpPr>
          <p:cNvPr id="5" name="Footer Placeholder 4"/>
          <p:cNvSpPr>
            <a:spLocks noGrp="1"/>
          </p:cNvSpPr>
          <p:nvPr>
            <p:ph type="ftr" sz="quarter" idx="3"/>
          </p:nvPr>
        </p:nvSpPr>
        <p:spPr>
          <a:xfrm>
            <a:off x="315888" y="4871351"/>
            <a:ext cx="5696272" cy="273844"/>
          </a:xfrm>
          <a:prstGeom prst="rect">
            <a:avLst/>
          </a:prstGeom>
        </p:spPr>
        <p:txBody>
          <a:bodyPr vert="horz" lIns="91440" tIns="45720" rIns="91440" bIns="45720" rtlCol="0" anchor="ctr"/>
          <a:lstStyle>
            <a:lvl1pPr algn="ctr">
              <a:defRPr sz="600">
                <a:solidFill>
                  <a:schemeClr val="tx1">
                    <a:tint val="75000"/>
                  </a:schemeClr>
                </a:solidFill>
              </a:defRPr>
            </a:lvl1pPr>
          </a:lstStyle>
          <a:p>
            <a:pPr algn="l"/>
            <a:r>
              <a:rPr lang="en-US" dirty="0" smtClean="0"/>
              <a:t>Issuer: [Name] [CDS-ID]; [</a:t>
            </a:r>
            <a:r>
              <a:rPr lang="en-US" dirty="0" err="1" smtClean="0"/>
              <a:t>Organisation</a:t>
            </a:r>
            <a:r>
              <a:rPr lang="en-US" dirty="0" smtClean="0"/>
              <a:t>]; [Name of document]; Security Class: [Proprietary]</a:t>
            </a:r>
            <a:endParaRPr lang="en-US" dirty="0"/>
          </a:p>
        </p:txBody>
      </p:sp>
      <p:sp>
        <p:nvSpPr>
          <p:cNvPr id="6" name="Slide Number Placeholder 5"/>
          <p:cNvSpPr>
            <a:spLocks noGrp="1"/>
          </p:cNvSpPr>
          <p:nvPr>
            <p:ph type="sldNum" sz="quarter" idx="4"/>
          </p:nvPr>
        </p:nvSpPr>
        <p:spPr>
          <a:xfrm>
            <a:off x="7863846" y="4884226"/>
            <a:ext cx="1017711" cy="273844"/>
          </a:xfrm>
          <a:prstGeom prst="rect">
            <a:avLst/>
          </a:prstGeom>
        </p:spPr>
        <p:txBody>
          <a:bodyPr vert="horz" lIns="91440" tIns="45720" rIns="91440" bIns="45720" rtlCol="0" anchor="ctr"/>
          <a:lstStyle>
            <a:lvl1pPr algn="r">
              <a:defRPr sz="600">
                <a:solidFill>
                  <a:schemeClr val="tx1">
                    <a:tint val="75000"/>
                  </a:schemeClr>
                </a:solidFill>
              </a:defRPr>
            </a:lvl1pPr>
          </a:lstStyle>
          <a:p>
            <a:fld id="{FC94BCDA-DB8F-46B7-A02B-4E00D34BB97C}" type="slidenum">
              <a:rPr lang="en-US" smtClean="0"/>
              <a:pPr/>
              <a:t>‹#›</a:t>
            </a:fld>
            <a:endParaRPr lang="en-US"/>
          </a:p>
        </p:txBody>
      </p:sp>
      <p:cxnSp>
        <p:nvCxnSpPr>
          <p:cNvPr id="15" name="Straight Connector 14"/>
          <p:cNvCxnSpPr/>
          <p:nvPr/>
        </p:nvCxnSpPr>
        <p:spPr>
          <a:xfrm>
            <a:off x="395288" y="4878820"/>
            <a:ext cx="8478972" cy="0"/>
          </a:xfrm>
          <a:prstGeom prst="line">
            <a:avLst/>
          </a:prstGeom>
          <a:ln w="3175">
            <a:solidFill>
              <a:srgbClr val="898A89"/>
            </a:solidFill>
          </a:ln>
        </p:spPr>
        <p:style>
          <a:lnRef idx="1">
            <a:schemeClr val="accent1"/>
          </a:lnRef>
          <a:fillRef idx="0">
            <a:schemeClr val="accent1"/>
          </a:fillRef>
          <a:effectRef idx="0">
            <a:schemeClr val="accent1"/>
          </a:effectRef>
          <a:fontRef idx="minor">
            <a:schemeClr val="tx1"/>
          </a:fontRef>
        </p:style>
      </p:cxnSp>
      <p:pic>
        <p:nvPicPr>
          <p:cNvPr id="17" name="Picture 16" descr="VCC_PowerPoint_520px.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7535" y="200301"/>
            <a:ext cx="828000" cy="8280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757826561"/>
              </p:ext>
            </p:extLst>
          </p:nvPr>
        </p:nvGraphicFramePr>
        <p:xfrm>
          <a:off x="8128555" y="1196076"/>
          <a:ext cx="750478" cy="509760"/>
        </p:xfrm>
        <a:graphic>
          <a:graphicData uri="http://schemas.openxmlformats.org/drawingml/2006/table">
            <a:tbl>
              <a:tblPr firstRow="1" bandRow="1">
                <a:tableStyleId>{5C22544A-7EE6-4342-B048-85BDC9FD1C3A}</a:tableStyleId>
              </a:tblPr>
              <a:tblGrid>
                <a:gridCol w="750478"/>
              </a:tblGrid>
              <a:tr h="370840">
                <a:tc>
                  <a:txBody>
                    <a:bodyPr/>
                    <a:lstStyle/>
                    <a:p>
                      <a:pPr algn="ctr"/>
                      <a:r>
                        <a:rPr lang="en-US" sz="1200" b="0" dirty="0" smtClean="0">
                          <a:solidFill>
                            <a:srgbClr val="5F5F5F"/>
                          </a:solidFill>
                          <a:latin typeface="Volvo Broad" pitchFamily="2" charset="0"/>
                        </a:rPr>
                        <a:t>Edit</a:t>
                      </a:r>
                      <a:r>
                        <a:rPr lang="en-US" sz="1200" b="0" baseline="0" dirty="0" smtClean="0">
                          <a:solidFill>
                            <a:srgbClr val="5F5F5F"/>
                          </a:solidFill>
                          <a:latin typeface="Volvo Broad" pitchFamily="2" charset="0"/>
                        </a:rPr>
                        <a:t> this in View </a:t>
                      </a:r>
                      <a:r>
                        <a:rPr lang="en-US" sz="1200" b="0" baseline="0" dirty="0" smtClean="0">
                          <a:solidFill>
                            <a:srgbClr val="5F5F5F"/>
                          </a:solidFill>
                          <a:latin typeface="Volvo Broad" pitchFamily="2" charset="0"/>
                          <a:sym typeface="Wingdings" pitchFamily="2" charset="2"/>
                        </a:rPr>
                        <a:t></a:t>
                      </a:r>
                      <a:r>
                        <a:rPr lang="en-US" sz="1200" b="0" baseline="0" dirty="0" smtClean="0">
                          <a:solidFill>
                            <a:srgbClr val="5F5F5F"/>
                          </a:solidFill>
                          <a:latin typeface="Volvo Broad" pitchFamily="2" charset="0"/>
                        </a:rPr>
                        <a:t>Slide Master</a:t>
                      </a:r>
                      <a:endParaRPr lang="en-US" sz="1200" b="0" dirty="0" smtClean="0">
                        <a:solidFill>
                          <a:srgbClr val="5F5F5F"/>
                        </a:solidFill>
                        <a:latin typeface="Volvo Broad" pitchFamily="2" charset="0"/>
                      </a:endParaRPr>
                    </a:p>
                  </a:txBody>
                  <a:tcPr marL="0" marR="0" marT="72000" marB="72000" anchor="ctr" anchorCtr="1">
                    <a:lnL w="12700" cmpd="sng">
                      <a:noFill/>
                    </a:lnL>
                    <a:lnR w="12700" cmpd="sng">
                      <a:noFill/>
                    </a:lnR>
                    <a:lnT w="9525" cap="flat" cmpd="sng" algn="ctr">
                      <a:solidFill>
                        <a:srgbClr val="5C5B5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557714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iming>
    <p:tnLst>
      <p:par>
        <p:cTn id="1" dur="indefinite" restart="never" nodeType="tmRoot"/>
      </p:par>
    </p:tnLst>
  </p:timing>
  <p:hf hdr="0"/>
  <p:txStyles>
    <p:titleStyle>
      <a:lvl1pPr algn="l" defTabSz="914400" rtl="0" eaLnBrk="1" latinLnBrk="0" hangingPunct="1">
        <a:lnSpc>
          <a:spcPct val="75000"/>
        </a:lnSpc>
        <a:spcBef>
          <a:spcPct val="0"/>
        </a:spcBef>
        <a:spcAft>
          <a:spcPts val="0"/>
        </a:spcAft>
        <a:buNone/>
        <a:defRPr sz="4400" kern="1200">
          <a:solidFill>
            <a:srgbClr val="4D4D4D"/>
          </a:solidFill>
          <a:latin typeface="+mj-lt"/>
          <a:ea typeface="+mj-ea"/>
          <a:cs typeface="+mj-cs"/>
        </a:defRPr>
      </a:lvl1pPr>
    </p:titleStyle>
    <p:bodyStyle>
      <a:lvl1pPr marL="0" indent="0" algn="l" defTabSz="914400" rtl="0" eaLnBrk="1" latinLnBrk="0" hangingPunct="1">
        <a:spcBef>
          <a:spcPts val="200"/>
        </a:spcBef>
        <a:buFont typeface="Arial" pitchFamily="34" charset="0"/>
        <a:buNone/>
        <a:defRPr sz="2000" kern="1200">
          <a:solidFill>
            <a:srgbClr val="4D4D4D"/>
          </a:solidFill>
          <a:latin typeface="+mn-lt"/>
          <a:ea typeface="+mn-ea"/>
          <a:cs typeface="+mn-cs"/>
        </a:defRPr>
      </a:lvl1pPr>
      <a:lvl2pPr marL="355600" indent="-173038" algn="l" defTabSz="914400" rtl="0" eaLnBrk="1" latinLnBrk="0" hangingPunct="1">
        <a:spcBef>
          <a:spcPts val="200"/>
        </a:spcBef>
        <a:buFont typeface="Arial" pitchFamily="34" charset="0"/>
        <a:buChar char="•"/>
        <a:defRPr sz="2000" kern="1200">
          <a:solidFill>
            <a:srgbClr val="4D4D4D"/>
          </a:solidFill>
          <a:latin typeface="+mn-lt"/>
          <a:ea typeface="+mn-ea"/>
          <a:cs typeface="+mn-cs"/>
        </a:defRPr>
      </a:lvl2pPr>
      <a:lvl3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3pPr>
      <a:lvl4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4pPr>
      <a:lvl5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5pPr>
      <a:lvl6pPr marL="541338" indent="-1857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720725" indent="-1793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987425" indent="-179388" algn="l" defTabSz="914400" rtl="0" eaLnBrk="1" latinLnBrk="0" hangingPunct="1">
        <a:spcBef>
          <a:spcPct val="20000"/>
        </a:spcBef>
        <a:buFont typeface="Arial" pitchFamily="34" charset="0"/>
        <a:buChar char="•"/>
        <a:tabLst/>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118" y="2375123"/>
            <a:ext cx="25717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55576" y="1635646"/>
            <a:ext cx="7054552" cy="1102519"/>
          </a:xfrm>
        </p:spPr>
        <p:txBody>
          <a:bodyPr>
            <a:normAutofit fontScale="90000"/>
          </a:bodyPr>
          <a:lstStyle/>
          <a:p>
            <a:r>
              <a:rPr lang="sv-SE" dirty="0">
                <a:solidFill>
                  <a:srgbClr val="FFA626"/>
                </a:solidFill>
                <a:latin typeface="VolvoBroadPro"/>
              </a:rPr>
              <a:t>Snart får vi nya rutiner för löner och förmåner.</a:t>
            </a:r>
            <a:br>
              <a:rPr lang="sv-SE" dirty="0">
                <a:solidFill>
                  <a:srgbClr val="FFA626"/>
                </a:solidFill>
                <a:latin typeface="VolvoBroadPro"/>
              </a:rPr>
            </a:br>
            <a:r>
              <a:rPr lang="sv-SE" dirty="0">
                <a:solidFill>
                  <a:srgbClr val="FFA626"/>
                </a:solidFill>
                <a:latin typeface="VolvoBroadPro"/>
              </a:rPr>
              <a:t>Sverige är först ut.</a:t>
            </a:r>
            <a:endParaRPr lang="en-US" dirty="0"/>
          </a:p>
        </p:txBody>
      </p:sp>
      <p:sp>
        <p:nvSpPr>
          <p:cNvPr id="4" name="Date Placeholder 3"/>
          <p:cNvSpPr>
            <a:spLocks noGrp="1"/>
          </p:cNvSpPr>
          <p:nvPr>
            <p:ph type="dt" sz="half" idx="10"/>
          </p:nvPr>
        </p:nvSpPr>
        <p:spPr/>
        <p:txBody>
          <a:bodyPr/>
          <a:lstStyle/>
          <a:p>
            <a:r>
              <a:rPr lang="en-US" dirty="0" smtClean="0"/>
              <a:t>Date Created: [YYYY-MM-DD]</a:t>
            </a:r>
            <a:endParaRPr lang="en-US" dirty="0"/>
          </a:p>
        </p:txBody>
      </p:sp>
      <p:sp>
        <p:nvSpPr>
          <p:cNvPr id="5" name="Footer Placeholder 4"/>
          <p:cNvSpPr>
            <a:spLocks noGrp="1"/>
          </p:cNvSpPr>
          <p:nvPr>
            <p:ph type="ftr" sz="quarter" idx="11"/>
          </p:nvPr>
        </p:nvSpPr>
        <p:spPr/>
        <p:txBody>
          <a:bodyPr/>
          <a:lstStyle/>
          <a:p>
            <a:pPr algn="l"/>
            <a:r>
              <a:rPr lang="en-US" dirty="0" smtClean="0"/>
              <a:t>Issuer: [Name] [CDS-ID]; [</a:t>
            </a:r>
            <a:r>
              <a:rPr lang="en-US" dirty="0" err="1" smtClean="0"/>
              <a:t>Organisation</a:t>
            </a:r>
            <a:r>
              <a:rPr lang="en-US" smtClean="0"/>
              <a:t>]; [Name of document]; Security Class: [Proprietary]</a:t>
            </a:r>
            <a:endParaRPr lang="en-US" dirty="0"/>
          </a:p>
        </p:txBody>
      </p:sp>
      <p:sp>
        <p:nvSpPr>
          <p:cNvPr id="6" name="Slide Number Placeholder 5"/>
          <p:cNvSpPr>
            <a:spLocks noGrp="1"/>
          </p:cNvSpPr>
          <p:nvPr>
            <p:ph type="sldNum" sz="quarter" idx="12"/>
          </p:nvPr>
        </p:nvSpPr>
        <p:spPr/>
        <p:txBody>
          <a:bodyPr/>
          <a:lstStyle/>
          <a:p>
            <a:fld id="{FC94BCDA-DB8F-46B7-A02B-4E00D34BB97C}" type="slidenum">
              <a:rPr lang="en-US" smtClean="0"/>
              <a:t>1</a:t>
            </a:fld>
            <a:endParaRPr lang="en-US"/>
          </a:p>
        </p:txBody>
      </p:sp>
    </p:spTree>
    <p:extLst>
      <p:ext uri="{BB962C8B-B14F-4D97-AF65-F5344CB8AC3E}">
        <p14:creationId xmlns:p14="http://schemas.microsoft.com/office/powerpoint/2010/main" val="44127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10</a:t>
            </a:fld>
            <a:endParaRPr lang="en-US"/>
          </a:p>
        </p:txBody>
      </p:sp>
      <p:sp>
        <p:nvSpPr>
          <p:cNvPr id="5" name="Rectangle 4"/>
          <p:cNvSpPr/>
          <p:nvPr/>
        </p:nvSpPr>
        <p:spPr>
          <a:xfrm>
            <a:off x="827584" y="660633"/>
            <a:ext cx="7056784"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smtClean="0">
                <a:ln>
                  <a:noFill/>
                </a:ln>
                <a:solidFill>
                  <a:prstClr val="black"/>
                </a:solidFill>
                <a:effectLst/>
                <a:uLnTx/>
                <a:uFillTx/>
                <a:latin typeface="Calibri"/>
              </a:rPr>
              <a:t>Utvärdering av beteenden enligt </a:t>
            </a:r>
            <a:r>
              <a:rPr kumimoji="0" lang="en-US" sz="1600" b="1" i="0" u="none" strike="noStrike" kern="0" cap="none" spc="0" normalizeH="0" baseline="0" dirty="0" smtClean="0">
                <a:ln>
                  <a:noFill/>
                </a:ln>
                <a:solidFill>
                  <a:prstClr val="black"/>
                </a:solidFill>
                <a:effectLst/>
                <a:uLnTx/>
                <a:uFillTx/>
                <a:latin typeface="Calibri"/>
              </a:rPr>
              <a:t>Aspired</a:t>
            </a:r>
            <a:r>
              <a:rPr kumimoji="0" lang="sv-SE" sz="1600" b="1" i="0" u="none" strike="noStrike" kern="0" cap="none" spc="0" normalizeH="0" baseline="0" noProof="0" dirty="0" smtClean="0">
                <a:ln>
                  <a:noFill/>
                </a:ln>
                <a:solidFill>
                  <a:prstClr val="black"/>
                </a:solidFill>
                <a:effectLst/>
                <a:uLnTx/>
                <a:uFillTx/>
                <a:latin typeface="Calibri"/>
              </a:rPr>
              <a:t> Culture </a:t>
            </a:r>
            <a:r>
              <a:rPr kumimoji="0" lang="sv-SE" sz="1600" b="0" i="0" u="none" strike="noStrike" kern="0" cap="none" spc="0" normalizeH="0" baseline="0" noProof="0" dirty="0" smtClean="0">
                <a:ln>
                  <a:noFill/>
                </a:ln>
                <a:solidFill>
                  <a:prstClr val="black"/>
                </a:solidFill>
                <a:effectLst/>
                <a:uLnTx/>
                <a:uFillTx/>
                <a:latin typeface="Calibri"/>
              </a:rPr>
              <a:t/>
            </a:r>
            <a:br>
              <a:rPr kumimoji="0" lang="sv-SE" sz="1600" b="0" i="0" u="none" strike="noStrike" kern="0" cap="none" spc="0" normalizeH="0" baseline="0" noProof="0" dirty="0" smtClean="0">
                <a:ln>
                  <a:noFill/>
                </a:ln>
                <a:solidFill>
                  <a:prstClr val="black"/>
                </a:solidFill>
                <a:effectLst/>
                <a:uLnTx/>
                <a:uFillTx/>
                <a:latin typeface="Calibri"/>
              </a:rPr>
            </a:br>
            <a:r>
              <a:rPr kumimoji="0" lang="sv-SE" sz="1400" b="1" i="0" u="none" strike="noStrike" kern="0" cap="none" spc="0" normalizeH="0" baseline="0" noProof="0" dirty="0" smtClean="0">
                <a:ln>
                  <a:noFill/>
                </a:ln>
                <a:solidFill>
                  <a:prstClr val="black"/>
                </a:solidFill>
                <a:effectLst/>
                <a:uLnTx/>
                <a:uFillTx/>
                <a:latin typeface="Calibri"/>
              </a:rPr>
              <a:t>Utvärdering av medarbetarens beteende </a:t>
            </a:r>
            <a:r>
              <a:rPr kumimoji="0" lang="sv-SE" sz="1600" b="0" i="0" u="none" strike="noStrike" kern="0" cap="none" spc="0" normalizeH="0" baseline="0" noProof="0" dirty="0" smtClean="0">
                <a:ln>
                  <a:noFill/>
                </a:ln>
                <a:solidFill>
                  <a:prstClr val="black"/>
                </a:solidFill>
                <a:effectLst/>
                <a:uLnTx/>
                <a:uFillTx/>
                <a:latin typeface="Calibri"/>
              </a:rPr>
              <a:t>syftar till att spegla hur väl medarbetaren uppvisar, lever och sprider den önskade kultur. </a:t>
            </a:r>
            <a:endParaRPr kumimoji="0" lang="sv-SE" sz="1800" b="0" i="0" u="none" strike="noStrike" kern="0" cap="none" spc="0" normalizeH="0" baseline="0" noProof="0" dirty="0" smtClean="0">
              <a:ln>
                <a:noFill/>
              </a:ln>
              <a:solidFill>
                <a:sysClr val="windowText" lastClr="000000"/>
              </a:solidFill>
              <a:effectLst/>
              <a:uLnTx/>
              <a:uFillTx/>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491630"/>
            <a:ext cx="88646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359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11</a:t>
            </a:fld>
            <a:endParaRPr lang="en-US"/>
          </a:p>
        </p:txBody>
      </p:sp>
      <p:sp>
        <p:nvSpPr>
          <p:cNvPr id="5" name="Title 1"/>
          <p:cNvSpPr txBox="1">
            <a:spLocks/>
          </p:cNvSpPr>
          <p:nvPr/>
        </p:nvSpPr>
        <p:spPr>
          <a:xfrm>
            <a:off x="251520" y="267494"/>
            <a:ext cx="7173912" cy="540544"/>
          </a:xfrm>
          <a:prstGeom prst="rect">
            <a:avLst/>
          </a:prstGeom>
        </p:spPr>
        <p:txBody>
          <a:bodyPr/>
          <a:lstStyle>
            <a:lvl1pPr algn="l" rtl="0" eaLnBrk="0" fontAlgn="base" hangingPunct="0">
              <a:lnSpc>
                <a:spcPct val="70000"/>
              </a:lnSpc>
              <a:spcBef>
                <a:spcPct val="0"/>
              </a:spcBef>
              <a:spcAft>
                <a:spcPct val="0"/>
              </a:spcAft>
              <a:defRPr sz="4400">
                <a:solidFill>
                  <a:schemeClr val="tx1"/>
                </a:solidFill>
                <a:latin typeface="+mj-lt"/>
                <a:ea typeface="+mj-ea"/>
                <a:cs typeface="+mj-cs"/>
              </a:defRPr>
            </a:lvl1pPr>
            <a:lvl2pPr algn="l" rtl="0" eaLnBrk="0" fontAlgn="base" hangingPunct="0">
              <a:lnSpc>
                <a:spcPct val="70000"/>
              </a:lnSpc>
              <a:spcBef>
                <a:spcPct val="0"/>
              </a:spcBef>
              <a:spcAft>
                <a:spcPct val="0"/>
              </a:spcAft>
              <a:defRPr sz="4400">
                <a:solidFill>
                  <a:schemeClr val="tx1"/>
                </a:solidFill>
                <a:latin typeface="Volvo Broad Pro" pitchFamily="50" charset="0"/>
              </a:defRPr>
            </a:lvl2pPr>
            <a:lvl3pPr algn="l" rtl="0" eaLnBrk="0" fontAlgn="base" hangingPunct="0">
              <a:lnSpc>
                <a:spcPct val="70000"/>
              </a:lnSpc>
              <a:spcBef>
                <a:spcPct val="0"/>
              </a:spcBef>
              <a:spcAft>
                <a:spcPct val="0"/>
              </a:spcAft>
              <a:defRPr sz="4400">
                <a:solidFill>
                  <a:schemeClr val="tx1"/>
                </a:solidFill>
                <a:latin typeface="Volvo Broad Pro" pitchFamily="50" charset="0"/>
              </a:defRPr>
            </a:lvl3pPr>
            <a:lvl4pPr algn="l" rtl="0" eaLnBrk="0" fontAlgn="base" hangingPunct="0">
              <a:lnSpc>
                <a:spcPct val="70000"/>
              </a:lnSpc>
              <a:spcBef>
                <a:spcPct val="0"/>
              </a:spcBef>
              <a:spcAft>
                <a:spcPct val="0"/>
              </a:spcAft>
              <a:defRPr sz="4400">
                <a:solidFill>
                  <a:schemeClr val="tx1"/>
                </a:solidFill>
                <a:latin typeface="Volvo Broad Pro" pitchFamily="50" charset="0"/>
              </a:defRPr>
            </a:lvl4pPr>
            <a:lvl5pPr algn="l" rtl="0" eaLnBrk="0" fontAlgn="base" hangingPunct="0">
              <a:lnSpc>
                <a:spcPct val="70000"/>
              </a:lnSpc>
              <a:spcBef>
                <a:spcPct val="0"/>
              </a:spcBef>
              <a:spcAft>
                <a:spcPct val="0"/>
              </a:spcAft>
              <a:defRPr sz="4400">
                <a:solidFill>
                  <a:schemeClr val="tx1"/>
                </a:solidFill>
                <a:latin typeface="Volvo Broad Pro" pitchFamily="50" charset="0"/>
              </a:defRPr>
            </a:lvl5pPr>
            <a:lvl6pPr marL="457200" algn="l" rtl="0" eaLnBrk="1" fontAlgn="base" hangingPunct="1">
              <a:lnSpc>
                <a:spcPct val="70000"/>
              </a:lnSpc>
              <a:spcBef>
                <a:spcPct val="0"/>
              </a:spcBef>
              <a:spcAft>
                <a:spcPct val="0"/>
              </a:spcAft>
              <a:defRPr sz="4400">
                <a:solidFill>
                  <a:schemeClr val="tx1"/>
                </a:solidFill>
                <a:latin typeface="Volvo Broad Pro" pitchFamily="50" charset="0"/>
              </a:defRPr>
            </a:lvl6pPr>
            <a:lvl7pPr marL="914400" algn="l" rtl="0" eaLnBrk="1" fontAlgn="base" hangingPunct="1">
              <a:lnSpc>
                <a:spcPct val="70000"/>
              </a:lnSpc>
              <a:spcBef>
                <a:spcPct val="0"/>
              </a:spcBef>
              <a:spcAft>
                <a:spcPct val="0"/>
              </a:spcAft>
              <a:defRPr sz="4400">
                <a:solidFill>
                  <a:schemeClr val="tx1"/>
                </a:solidFill>
                <a:latin typeface="Volvo Broad Pro" pitchFamily="50" charset="0"/>
              </a:defRPr>
            </a:lvl7pPr>
            <a:lvl8pPr marL="1371600" algn="l" rtl="0" eaLnBrk="1" fontAlgn="base" hangingPunct="1">
              <a:lnSpc>
                <a:spcPct val="70000"/>
              </a:lnSpc>
              <a:spcBef>
                <a:spcPct val="0"/>
              </a:spcBef>
              <a:spcAft>
                <a:spcPct val="0"/>
              </a:spcAft>
              <a:defRPr sz="4400">
                <a:solidFill>
                  <a:schemeClr val="tx1"/>
                </a:solidFill>
                <a:latin typeface="Volvo Broad Pro" pitchFamily="50" charset="0"/>
              </a:defRPr>
            </a:lvl8pPr>
            <a:lvl9pPr marL="1828800" algn="l" rtl="0" eaLnBrk="1" fontAlgn="base" hangingPunct="1">
              <a:lnSpc>
                <a:spcPct val="70000"/>
              </a:lnSpc>
              <a:spcBef>
                <a:spcPct val="0"/>
              </a:spcBef>
              <a:spcAft>
                <a:spcPct val="0"/>
              </a:spcAft>
              <a:defRPr sz="4400">
                <a:solidFill>
                  <a:schemeClr val="tx1"/>
                </a:solidFill>
                <a:latin typeface="Volvo Broad Pro" pitchFamily="50" charset="0"/>
              </a:defRPr>
            </a:lvl9pPr>
          </a:lstStyle>
          <a:p>
            <a:pPr eaLnBrk="1" hangingPunct="1"/>
            <a:endParaRPr lang="en-US" sz="4000" dirty="0">
              <a:solidFill>
                <a:schemeClr val="tx1">
                  <a:lumMod val="50000"/>
                </a:schemeClr>
              </a:solidFill>
              <a:latin typeface="Volvo Broad Pro" pitchFamily="50" charset="0"/>
            </a:endParaRPr>
          </a:p>
        </p:txBody>
      </p:sp>
      <p:sp>
        <p:nvSpPr>
          <p:cNvPr id="6" name="Title 2"/>
          <p:cNvSpPr txBox="1">
            <a:spLocks/>
          </p:cNvSpPr>
          <p:nvPr/>
        </p:nvSpPr>
        <p:spPr>
          <a:xfrm>
            <a:off x="302841" y="665976"/>
            <a:ext cx="7509613" cy="537622"/>
          </a:xfrm>
          <a:prstGeom prst="rect">
            <a:avLst/>
          </a:prstGeom>
        </p:spPr>
        <p:txBody>
          <a:bodyPr>
            <a:normAutofit lnSpcReduction="10000"/>
          </a:bodyPr>
          <a:lstStyle>
            <a:lvl1pPr algn="l" defTabSz="914400" rtl="0" eaLnBrk="1" latinLnBrk="0" hangingPunct="1">
              <a:lnSpc>
                <a:spcPct val="75000"/>
              </a:lnSpc>
              <a:spcBef>
                <a:spcPct val="0"/>
              </a:spcBef>
              <a:spcAft>
                <a:spcPts val="0"/>
              </a:spcAft>
              <a:buNone/>
              <a:defRPr sz="4400" kern="1200">
                <a:solidFill>
                  <a:srgbClr val="4D4D4D"/>
                </a:solidFill>
                <a:latin typeface="+mj-lt"/>
                <a:ea typeface="+mj-ea"/>
                <a:cs typeface="+mj-cs"/>
              </a:defRPr>
            </a:lvl1pPr>
          </a:lstStyle>
          <a:p>
            <a:r>
              <a:rPr lang="sv-SE" dirty="0" smtClean="0">
                <a:solidFill>
                  <a:schemeClr val="accent6">
                    <a:lumMod val="50000"/>
                  </a:schemeClr>
                </a:solidFill>
              </a:rPr>
              <a:t>Ledarskapsbeteenden</a:t>
            </a:r>
            <a:endParaRPr lang="en-GB" dirty="0">
              <a:solidFill>
                <a:schemeClr val="accent6">
                  <a:lumMod val="50000"/>
                </a:schemeClr>
              </a:solidFill>
            </a:endParaRPr>
          </a:p>
        </p:txBody>
      </p:sp>
      <p:sp>
        <p:nvSpPr>
          <p:cNvPr id="7" name="Slide Number Placeholder 1"/>
          <p:cNvSpPr txBox="1">
            <a:spLocks/>
          </p:cNvSpPr>
          <p:nvPr/>
        </p:nvSpPr>
        <p:spPr>
          <a:xfrm>
            <a:off x="7863846" y="4902228"/>
            <a:ext cx="1017711" cy="273844"/>
          </a:xfrm>
          <a:prstGeom prst="rect">
            <a:avLst/>
          </a:prstGeom>
        </p:spPr>
        <p:txBody>
          <a:bodyPr vert="horz" lIns="91440" tIns="45720" rIns="91440" bIns="45720" rtlCol="0" anchor="ctr"/>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ACDEF49-B233-4236-B820-1F67902C53E0}" type="slidenum">
              <a:rPr lang="en-GB" smtClean="0"/>
              <a:pPr>
                <a:defRPr/>
              </a:pPr>
              <a:t>11</a:t>
            </a:fld>
            <a:endParaRPr lang="en-GB"/>
          </a:p>
        </p:txBody>
      </p:sp>
      <p:pic>
        <p:nvPicPr>
          <p:cNvPr id="8" name="Picture 7"/>
          <p:cNvPicPr/>
          <p:nvPr/>
        </p:nvPicPr>
        <p:blipFill>
          <a:blip r:embed="rId2"/>
          <a:stretch>
            <a:fillRect/>
          </a:stretch>
        </p:blipFill>
        <p:spPr>
          <a:xfrm>
            <a:off x="323529" y="1131590"/>
            <a:ext cx="8558028" cy="3690409"/>
          </a:xfrm>
          <a:prstGeom prst="rect">
            <a:avLst/>
          </a:prstGeom>
        </p:spPr>
      </p:pic>
    </p:spTree>
    <p:extLst>
      <p:ext uri="{BB962C8B-B14F-4D97-AF65-F5344CB8AC3E}">
        <p14:creationId xmlns:p14="http://schemas.microsoft.com/office/powerpoint/2010/main" val="25102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12</a:t>
            </a:fld>
            <a:endParaRPr lang="en-US"/>
          </a:p>
        </p:txBody>
      </p:sp>
      <p:sp>
        <p:nvSpPr>
          <p:cNvPr id="5" name="Title 1"/>
          <p:cNvSpPr txBox="1">
            <a:spLocks/>
          </p:cNvSpPr>
          <p:nvPr/>
        </p:nvSpPr>
        <p:spPr>
          <a:xfrm>
            <a:off x="302841" y="582093"/>
            <a:ext cx="7509613" cy="807168"/>
          </a:xfrm>
          <a:prstGeom prst="rect">
            <a:avLst/>
          </a:prstGeom>
        </p:spPr>
        <p:txBody>
          <a:bodyPr>
            <a:normAutofit/>
          </a:bodyPr>
          <a:lstStyle>
            <a:lvl1pPr algn="l" defTabSz="914400" rtl="0" eaLnBrk="1" latinLnBrk="0" hangingPunct="1">
              <a:lnSpc>
                <a:spcPct val="75000"/>
              </a:lnSpc>
              <a:spcBef>
                <a:spcPct val="0"/>
              </a:spcBef>
              <a:spcAft>
                <a:spcPts val="0"/>
              </a:spcAft>
              <a:buNone/>
              <a:defRPr sz="4400" kern="1200">
                <a:solidFill>
                  <a:srgbClr val="4D4D4D"/>
                </a:solidFill>
                <a:latin typeface="+mj-lt"/>
                <a:ea typeface="+mj-ea"/>
                <a:cs typeface="+mj-cs"/>
              </a:defRPr>
            </a:lvl1pPr>
          </a:lstStyle>
          <a:p>
            <a:r>
              <a:rPr lang="sv-SE" smtClean="0">
                <a:solidFill>
                  <a:schemeClr val="accent6">
                    <a:lumMod val="50000"/>
                  </a:schemeClr>
                </a:solidFill>
              </a:rPr>
              <a:t>Sammantagen prestationsvärdering</a:t>
            </a:r>
            <a:endParaRPr lang="en-US" dirty="0" smtClean="0">
              <a:solidFill>
                <a:schemeClr val="accent6">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097464865"/>
              </p:ext>
            </p:extLst>
          </p:nvPr>
        </p:nvGraphicFramePr>
        <p:xfrm>
          <a:off x="395536" y="1173236"/>
          <a:ext cx="7488832" cy="3918794"/>
        </p:xfrm>
        <a:graphic>
          <a:graphicData uri="http://schemas.openxmlformats.org/drawingml/2006/table">
            <a:tbl>
              <a:tblPr firstRow="1" firstCol="1" lastRow="1" lastCol="1" bandRow="1" bandCol="1">
                <a:tableStyleId>{5C22544A-7EE6-4342-B048-85BDC9FD1C3A}</a:tableStyleId>
              </a:tblPr>
              <a:tblGrid>
                <a:gridCol w="1661741"/>
                <a:gridCol w="5827091"/>
              </a:tblGrid>
              <a:tr h="826363">
                <a:tc>
                  <a:txBody>
                    <a:bodyPr/>
                    <a:lstStyle/>
                    <a:p>
                      <a:pPr algn="l">
                        <a:spcBef>
                          <a:spcPts val="600"/>
                        </a:spcBef>
                        <a:spcAft>
                          <a:spcPts val="600"/>
                        </a:spcAft>
                      </a:pPr>
                      <a:r>
                        <a:rPr lang="sv-SE" sz="1600" b="0" noProof="0" dirty="0" smtClean="0">
                          <a:solidFill>
                            <a:schemeClr val="tx1"/>
                          </a:solidFill>
                          <a:effectLst/>
                          <a:latin typeface="+mj-lt"/>
                        </a:rPr>
                        <a:t>Underperformance</a:t>
                      </a:r>
                      <a:r>
                        <a:rPr lang="sv-SE" sz="1400" noProof="0" dirty="0" smtClean="0">
                          <a:solidFill>
                            <a:schemeClr val="tx1"/>
                          </a:solidFill>
                          <a:effectLst/>
                        </a:rPr>
                        <a:t> </a:t>
                      </a:r>
                      <a:r>
                        <a:rPr lang="sv-SE" sz="1400" baseline="0" noProof="0" dirty="0" smtClean="0">
                          <a:solidFill>
                            <a:schemeClr val="tx1"/>
                          </a:solidFill>
                          <a:effectLst/>
                        </a:rPr>
                        <a:t>                    </a:t>
                      </a:r>
                      <a:r>
                        <a:rPr lang="sv-SE" sz="900" noProof="0" dirty="0" smtClean="0">
                          <a:solidFill>
                            <a:schemeClr val="tx1"/>
                          </a:solidFill>
                          <a:effectLst/>
                        </a:rPr>
                        <a:t>- Långt under förväntan</a:t>
                      </a:r>
                      <a:endParaRPr lang="sv-SE" sz="900" b="1" noProof="0" dirty="0">
                        <a:solidFill>
                          <a:schemeClr val="tx1"/>
                        </a:solidFill>
                        <a:effectLst/>
                        <a:latin typeface="+mn-lt"/>
                        <a:ea typeface="MS Mincho"/>
                        <a:cs typeface="Times New Roman"/>
                      </a:endParaRPr>
                    </a:p>
                  </a:txBody>
                  <a:tcPr marL="68596" marR="68596"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algn="l">
                        <a:spcBef>
                          <a:spcPts val="300"/>
                        </a:spcBef>
                        <a:spcAft>
                          <a:spcPts val="300"/>
                        </a:spcAft>
                      </a:pPr>
                      <a:r>
                        <a:rPr lang="sv-SE" sz="900" noProof="0" dirty="0" smtClean="0">
                          <a:solidFill>
                            <a:schemeClr val="tx1"/>
                          </a:solidFill>
                          <a:effectLst/>
                        </a:rPr>
                        <a:t>Misslyckas genomgående med att leva upp till de förväntningar på kort- och långsiktiga leveranser, som definieras i jobbeskrivningen eller motsvarande.</a:t>
                      </a:r>
                    </a:p>
                    <a:p>
                      <a:pPr algn="l">
                        <a:spcBef>
                          <a:spcPts val="300"/>
                        </a:spcBef>
                        <a:spcAft>
                          <a:spcPts val="300"/>
                        </a:spcAft>
                      </a:pPr>
                      <a:r>
                        <a:rPr lang="sv-SE" sz="900" noProof="0" dirty="0" smtClean="0">
                          <a:solidFill>
                            <a:schemeClr val="tx1"/>
                          </a:solidFill>
                          <a:effectLst/>
                        </a:rPr>
                        <a:t>Uppvisar inte/bara delvis, Volvo Cars värderingar och det beteende som finns beskrivet i Aspired Culture</a:t>
                      </a:r>
                      <a:r>
                        <a:rPr lang="sv-SE" sz="700" noProof="0" dirty="0" smtClean="0">
                          <a:solidFill>
                            <a:schemeClr val="tx1"/>
                          </a:solidFill>
                          <a:effectLst/>
                        </a:rPr>
                        <a:t>.</a:t>
                      </a:r>
                    </a:p>
                  </a:txBody>
                  <a:tcPr marL="68596" marR="68596"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r>
              <a:tr h="713638">
                <a:tc>
                  <a:txBody>
                    <a:bodyPr/>
                    <a:lstStyle/>
                    <a:p>
                      <a:pPr algn="l">
                        <a:spcBef>
                          <a:spcPts val="600"/>
                        </a:spcBef>
                        <a:spcAft>
                          <a:spcPts val="600"/>
                        </a:spcAft>
                      </a:pPr>
                      <a:r>
                        <a:rPr lang="sv-SE" sz="1600" b="0" kern="1200" noProof="0" dirty="0" smtClean="0">
                          <a:solidFill>
                            <a:schemeClr val="tx1"/>
                          </a:solidFill>
                          <a:effectLst/>
                          <a:latin typeface="+mj-lt"/>
                          <a:ea typeface="+mn-ea"/>
                          <a:cs typeface="+mn-cs"/>
                        </a:rPr>
                        <a:t>Developing Performance</a:t>
                      </a:r>
                      <a:endParaRPr lang="sv-SE" sz="1600" b="0" kern="1200" noProof="0" dirty="0">
                        <a:solidFill>
                          <a:schemeClr val="tx1"/>
                        </a:solidFill>
                        <a:effectLst/>
                        <a:latin typeface="+mj-lt"/>
                        <a:ea typeface="+mn-ea"/>
                        <a:cs typeface="+mn-cs"/>
                      </a:endParaRPr>
                    </a:p>
                  </a:txBody>
                  <a:tcPr marL="68577" marR="68577"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algn="l">
                        <a:spcBef>
                          <a:spcPts val="300"/>
                        </a:spcBef>
                        <a:spcAft>
                          <a:spcPts val="300"/>
                        </a:spcAft>
                      </a:pPr>
                      <a:r>
                        <a:rPr lang="sv-SE" sz="900" b="1" kern="1200" noProof="0" dirty="0" smtClean="0">
                          <a:solidFill>
                            <a:schemeClr val="tx1"/>
                          </a:solidFill>
                          <a:effectLst/>
                          <a:latin typeface="+mn-lt"/>
                          <a:ea typeface="+mn-ea"/>
                          <a:cs typeface="+mn-cs"/>
                        </a:rPr>
                        <a:t>Lever delvis/för det mesta upp till de förväntningar på kort- och långsiktiga leveranser, som definieras i jobbeskrivningen eller motsvarande. </a:t>
                      </a:r>
                    </a:p>
                    <a:p>
                      <a:pPr algn="l">
                        <a:spcBef>
                          <a:spcPts val="300"/>
                        </a:spcBef>
                        <a:spcAft>
                          <a:spcPts val="300"/>
                        </a:spcAft>
                      </a:pPr>
                      <a:r>
                        <a:rPr lang="sv-SE" sz="900" b="1" kern="1200" noProof="0" dirty="0" smtClean="0">
                          <a:solidFill>
                            <a:schemeClr val="tx1"/>
                          </a:solidFill>
                          <a:effectLst/>
                          <a:latin typeface="+mn-lt"/>
                          <a:ea typeface="+mn-ea"/>
                          <a:cs typeface="+mn-cs"/>
                        </a:rPr>
                        <a:t>Uppvisar inte till fullo Volvo Cars värderingar och det beteende som finns beskrivet i Aspired Culture.</a:t>
                      </a:r>
                    </a:p>
                  </a:txBody>
                  <a:tcPr marL="68577" marR="68577"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r>
              <a:tr h="792931">
                <a:tc>
                  <a:txBody>
                    <a:bodyPr/>
                    <a:lstStyle/>
                    <a:p>
                      <a:pPr algn="l">
                        <a:spcBef>
                          <a:spcPts val="600"/>
                        </a:spcBef>
                        <a:spcAft>
                          <a:spcPts val="600"/>
                        </a:spcAft>
                      </a:pPr>
                      <a:r>
                        <a:rPr lang="sv-SE" sz="1600" b="0" kern="1200" noProof="0" dirty="0" smtClean="0">
                          <a:solidFill>
                            <a:schemeClr val="tx1"/>
                          </a:solidFill>
                          <a:effectLst/>
                          <a:latin typeface="+mj-lt"/>
                          <a:ea typeface="+mn-ea"/>
                          <a:cs typeface="+mn-cs"/>
                        </a:rPr>
                        <a:t>Solid Performance                        </a:t>
                      </a:r>
                      <a:r>
                        <a:rPr lang="sv-SE" sz="900" b="1" kern="1200" noProof="0" dirty="0" smtClean="0">
                          <a:solidFill>
                            <a:schemeClr val="tx1"/>
                          </a:solidFill>
                          <a:effectLst/>
                          <a:latin typeface="+mn-lt"/>
                          <a:ea typeface="+mn-ea"/>
                          <a:cs typeface="+mn-cs"/>
                        </a:rPr>
                        <a:t>- Lever upp till förväntan</a:t>
                      </a:r>
                      <a:endParaRPr lang="sv-SE" sz="900" b="1" kern="1200" noProof="0" dirty="0">
                        <a:solidFill>
                          <a:schemeClr val="tx1"/>
                        </a:solidFill>
                        <a:effectLst/>
                        <a:latin typeface="+mn-lt"/>
                        <a:ea typeface="+mn-ea"/>
                        <a:cs typeface="+mn-cs"/>
                      </a:endParaRPr>
                    </a:p>
                  </a:txBody>
                  <a:tcPr marL="68576" marR="68576"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algn="l">
                        <a:spcBef>
                          <a:spcPts val="300"/>
                        </a:spcBef>
                        <a:spcAft>
                          <a:spcPts val="300"/>
                        </a:spcAft>
                      </a:pPr>
                      <a:r>
                        <a:rPr lang="sv-SE" sz="900" b="1" kern="1200" noProof="0" dirty="0" smtClean="0">
                          <a:solidFill>
                            <a:schemeClr val="tx1"/>
                          </a:solidFill>
                          <a:effectLst/>
                          <a:latin typeface="+mn-lt"/>
                          <a:ea typeface="+mn-ea"/>
                          <a:cs typeface="+mn-cs"/>
                        </a:rPr>
                        <a:t>Lever genomgående upp till de förväntningar på kort- och långsiktiga leveranser, som definieras i jobbeskrivningen eller motsvarande. Bidrar till ständiga förbättringar </a:t>
                      </a:r>
                    </a:p>
                    <a:p>
                      <a:pPr algn="l">
                        <a:spcBef>
                          <a:spcPts val="300"/>
                        </a:spcBef>
                        <a:spcAft>
                          <a:spcPts val="300"/>
                        </a:spcAft>
                      </a:pPr>
                      <a:r>
                        <a:rPr lang="sv-SE" sz="900" b="1" kern="1200" noProof="0" dirty="0" smtClean="0">
                          <a:solidFill>
                            <a:schemeClr val="tx1"/>
                          </a:solidFill>
                          <a:effectLst/>
                          <a:latin typeface="+mn-lt"/>
                          <a:ea typeface="+mn-ea"/>
                          <a:cs typeface="+mn-cs"/>
                        </a:rPr>
                        <a:t>Uppvisar ständigt Volvo Cars värderingar och det beteende som finns beskrivet i Aspired Culture. </a:t>
                      </a:r>
                    </a:p>
                  </a:txBody>
                  <a:tcPr marL="68576" marR="68576"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r>
              <a:tr h="792931">
                <a:tc>
                  <a:txBody>
                    <a:bodyPr/>
                    <a:lstStyle/>
                    <a:p>
                      <a:pPr algn="l">
                        <a:spcBef>
                          <a:spcPts val="600"/>
                        </a:spcBef>
                        <a:spcAft>
                          <a:spcPts val="600"/>
                        </a:spcAft>
                      </a:pPr>
                      <a:r>
                        <a:rPr lang="sv-SE" sz="1600" b="0" kern="1200" noProof="0" dirty="0" smtClean="0">
                          <a:solidFill>
                            <a:schemeClr val="tx1"/>
                          </a:solidFill>
                          <a:effectLst/>
                          <a:latin typeface="+mj-lt"/>
                          <a:ea typeface="+mn-ea"/>
                          <a:cs typeface="+mn-cs"/>
                        </a:rPr>
                        <a:t>Strong Performance</a:t>
                      </a:r>
                      <a:endParaRPr lang="sv-SE" sz="1600" b="0" kern="1200" noProof="0" dirty="0">
                        <a:solidFill>
                          <a:schemeClr val="tx1"/>
                        </a:solidFill>
                        <a:effectLst/>
                        <a:latin typeface="+mj-lt"/>
                        <a:ea typeface="+mn-ea"/>
                        <a:cs typeface="+mn-cs"/>
                      </a:endParaRPr>
                    </a:p>
                  </a:txBody>
                  <a:tcPr marL="68576" marR="68576"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algn="l">
                        <a:spcBef>
                          <a:spcPts val="300"/>
                        </a:spcBef>
                        <a:spcAft>
                          <a:spcPts val="300"/>
                        </a:spcAft>
                      </a:pPr>
                      <a:r>
                        <a:rPr lang="sv-SE" sz="900" b="1" kern="1200" noProof="0" dirty="0" smtClean="0">
                          <a:solidFill>
                            <a:schemeClr val="tx1"/>
                          </a:solidFill>
                          <a:effectLst/>
                          <a:latin typeface="+mn-lt"/>
                          <a:ea typeface="+mn-ea"/>
                          <a:cs typeface="+mn-cs"/>
                        </a:rPr>
                        <a:t>Överträffar de förväntningar på kort- och långsiktiga leveranser, som definieras i jobbeskrivningen eller motsvarande. Bidrar aktivt till att utveckla gruppen, enheten eller en större del av organisationen.</a:t>
                      </a:r>
                    </a:p>
                    <a:p>
                      <a:pPr algn="l">
                        <a:spcBef>
                          <a:spcPts val="300"/>
                        </a:spcBef>
                        <a:spcAft>
                          <a:spcPts val="300"/>
                        </a:spcAft>
                      </a:pPr>
                      <a:r>
                        <a:rPr lang="sv-SE" sz="900" b="1" kern="1200" noProof="0" dirty="0" smtClean="0">
                          <a:solidFill>
                            <a:schemeClr val="tx1"/>
                          </a:solidFill>
                          <a:effectLst/>
                          <a:latin typeface="+mn-lt"/>
                          <a:ea typeface="+mn-ea"/>
                          <a:cs typeface="+mn-cs"/>
                        </a:rPr>
                        <a:t>Uppvisar ständigt Volvo Cars värderingar och det beteende som finns beskrivet i Aspired Culture. Uppmuntrar även andra att verka i enlighet med dessa.</a:t>
                      </a:r>
                    </a:p>
                  </a:txBody>
                  <a:tcPr marL="68576" marR="68576"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r>
              <a:tr h="792931">
                <a:tc>
                  <a:txBody>
                    <a:bodyPr/>
                    <a:lstStyle/>
                    <a:p>
                      <a:pPr algn="l">
                        <a:spcBef>
                          <a:spcPts val="600"/>
                        </a:spcBef>
                        <a:spcAft>
                          <a:spcPts val="600"/>
                        </a:spcAft>
                      </a:pPr>
                      <a:r>
                        <a:rPr lang="sv-SE" sz="1600" b="0" kern="1200" noProof="0" dirty="0" smtClean="0">
                          <a:solidFill>
                            <a:schemeClr val="tx1"/>
                          </a:solidFill>
                          <a:effectLst/>
                          <a:latin typeface="+mj-lt"/>
                          <a:ea typeface="+mn-ea"/>
                          <a:cs typeface="+mn-cs"/>
                        </a:rPr>
                        <a:t>Top Performance                       </a:t>
                      </a:r>
                      <a:r>
                        <a:rPr lang="sv-SE" sz="900" b="1" kern="1200" noProof="0" dirty="0" smtClean="0">
                          <a:solidFill>
                            <a:schemeClr val="tx1"/>
                          </a:solidFill>
                          <a:effectLst/>
                          <a:latin typeface="+mn-lt"/>
                          <a:ea typeface="+mn-ea"/>
                          <a:cs typeface="+mn-cs"/>
                        </a:rPr>
                        <a:t>- Långt över förväntan</a:t>
                      </a:r>
                      <a:endParaRPr lang="sv-SE" sz="900" b="1" kern="1200" noProof="0" dirty="0">
                        <a:solidFill>
                          <a:schemeClr val="tx1"/>
                        </a:solidFill>
                        <a:effectLst/>
                        <a:latin typeface="+mn-lt"/>
                        <a:ea typeface="+mn-ea"/>
                        <a:cs typeface="+mn-cs"/>
                      </a:endParaRPr>
                    </a:p>
                  </a:txBody>
                  <a:tcPr marL="68578" marR="68578"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algn="l">
                        <a:spcBef>
                          <a:spcPts val="300"/>
                        </a:spcBef>
                        <a:spcAft>
                          <a:spcPts val="300"/>
                        </a:spcAft>
                      </a:pPr>
                      <a:r>
                        <a:rPr lang="sv-SE" sz="900" b="1" kern="1200" noProof="0" dirty="0" smtClean="0">
                          <a:solidFill>
                            <a:schemeClr val="tx1"/>
                          </a:solidFill>
                          <a:effectLst/>
                          <a:latin typeface="+mn-lt"/>
                          <a:ea typeface="+mn-ea"/>
                          <a:cs typeface="+mn-cs"/>
                        </a:rPr>
                        <a:t>Överträffar rejält de förväntningar på kort- och långsiktiga leveranser, som definieras i jobbeskrivningen eller motsvarande. Bidrar aktivt och har mycket stor positiv påverkan på utvecklingen av gruppen, enheten eller en större del av organisationen.</a:t>
                      </a:r>
                    </a:p>
                    <a:p>
                      <a:pPr algn="l">
                        <a:spcBef>
                          <a:spcPts val="300"/>
                        </a:spcBef>
                        <a:spcAft>
                          <a:spcPts val="300"/>
                        </a:spcAft>
                      </a:pPr>
                      <a:r>
                        <a:rPr lang="sv-SE" sz="900" b="1" kern="1200" noProof="0" dirty="0" smtClean="0">
                          <a:solidFill>
                            <a:schemeClr val="tx1"/>
                          </a:solidFill>
                          <a:effectLst/>
                          <a:latin typeface="+mn-lt"/>
                          <a:ea typeface="+mn-ea"/>
                          <a:cs typeface="+mn-cs"/>
                        </a:rPr>
                        <a:t>Är en förebild vad gäller  Volvo Cars värderingar och det beteende som finns beskrivet i Aspired Culture. Uppmuntrar andra att verka i enlighet med dessa. </a:t>
                      </a:r>
                    </a:p>
                  </a:txBody>
                  <a:tcPr marL="68578" marR="68578"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2597650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5888" y="5087375"/>
            <a:ext cx="5696272" cy="273844"/>
          </a:xfrm>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a:xfrm>
            <a:off x="7863846" y="5100250"/>
            <a:ext cx="1017711" cy="273844"/>
          </a:xfrm>
        </p:spPr>
        <p:txBody>
          <a:bodyPr/>
          <a:lstStyle/>
          <a:p>
            <a:fld id="{FC94BCDA-DB8F-46B7-A02B-4E00D34BB97C}" type="slidenum">
              <a:rPr lang="en-US" smtClean="0"/>
              <a:t>13</a:t>
            </a:fld>
            <a:endParaRPr lang="en-US"/>
          </a:p>
        </p:txBody>
      </p:sp>
      <p:sp>
        <p:nvSpPr>
          <p:cNvPr id="5" name="Rounded Rectangle 4"/>
          <p:cNvSpPr/>
          <p:nvPr/>
        </p:nvSpPr>
        <p:spPr>
          <a:xfrm>
            <a:off x="251520" y="1574596"/>
            <a:ext cx="8568952" cy="637114"/>
          </a:xfrm>
          <a:prstGeom prst="round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dirty="0" smtClean="0">
              <a:solidFill>
                <a:schemeClr val="tx1"/>
              </a:solidFill>
              <a:latin typeface="Arial" panose="020B0604020202020204" pitchFamily="34" charset="0"/>
              <a:cs typeface="Arial" panose="020B0604020202020204" pitchFamily="34" charset="0"/>
            </a:endParaRPr>
          </a:p>
          <a:p>
            <a:r>
              <a:rPr lang="sv-SE" sz="1600" dirty="0" smtClean="0">
                <a:solidFill>
                  <a:schemeClr val="tx1"/>
                </a:solidFill>
                <a:latin typeface="Arial" panose="020B0604020202020204" pitchFamily="34" charset="0"/>
                <a:cs typeface="Arial" panose="020B0604020202020204" pitchFamily="34" charset="0"/>
              </a:rPr>
              <a:t>Ny prestationsbedömning som utvärderar helhetsprestationen med betoning på  förmåga att utföra arbetsuppgifterna på ett kompetent sätt samt löpande levererans av kortsiktiga mål.</a:t>
            </a:r>
            <a:r>
              <a:rPr lang="sv-SE" b="1" dirty="0" smtClean="0"/>
              <a:t/>
            </a:r>
            <a:br>
              <a:rPr lang="sv-SE" b="1" dirty="0" smtClean="0"/>
            </a:br>
            <a:endParaRPr lang="sv-SE" dirty="0"/>
          </a:p>
        </p:txBody>
      </p:sp>
      <p:sp>
        <p:nvSpPr>
          <p:cNvPr id="6" name="Title 1"/>
          <p:cNvSpPr txBox="1">
            <a:spLocks/>
          </p:cNvSpPr>
          <p:nvPr/>
        </p:nvSpPr>
        <p:spPr>
          <a:xfrm>
            <a:off x="179512" y="483518"/>
            <a:ext cx="8964488" cy="1265619"/>
          </a:xfrm>
          <a:prstGeom prst="rect">
            <a:avLst/>
          </a:prstGeom>
        </p:spPr>
        <p:txBody>
          <a:bodyPr>
            <a:normAutofit fontScale="97500"/>
          </a:bodyPr>
          <a:lstStyle>
            <a:lvl1pPr algn="l" defTabSz="914400" rtl="0" eaLnBrk="1" latinLnBrk="0" hangingPunct="1">
              <a:lnSpc>
                <a:spcPct val="75000"/>
              </a:lnSpc>
              <a:spcBef>
                <a:spcPct val="0"/>
              </a:spcBef>
              <a:spcAft>
                <a:spcPts val="0"/>
              </a:spcAft>
              <a:buNone/>
              <a:defRPr sz="4400" kern="1200">
                <a:solidFill>
                  <a:srgbClr val="4D4D4D"/>
                </a:solidFill>
                <a:latin typeface="+mj-lt"/>
                <a:ea typeface="+mj-ea"/>
                <a:cs typeface="+mj-cs"/>
              </a:defRPr>
            </a:lvl1pPr>
          </a:lstStyle>
          <a:p>
            <a:pPr marL="0" lvl="1" algn="l" rtl="0">
              <a:lnSpc>
                <a:spcPct val="75000"/>
              </a:lnSpc>
              <a:spcBef>
                <a:spcPct val="0"/>
              </a:spcBef>
            </a:pPr>
            <a:r>
              <a:rPr lang="sv-SE" sz="4000" kern="1200" dirty="0" smtClean="0">
                <a:solidFill>
                  <a:srgbClr val="4D4D4D"/>
                </a:solidFill>
                <a:latin typeface="+mj-lt"/>
                <a:ea typeface="+mj-ea"/>
                <a:cs typeface="+mj-cs"/>
              </a:rPr>
              <a:t>Sammanfattning av ändringar från föregående </a:t>
            </a:r>
          </a:p>
          <a:p>
            <a:pPr marL="0" lvl="1" algn="l" rtl="0">
              <a:lnSpc>
                <a:spcPct val="75000"/>
              </a:lnSpc>
              <a:spcBef>
                <a:spcPct val="0"/>
              </a:spcBef>
            </a:pPr>
            <a:r>
              <a:rPr lang="sv-SE" sz="4000" kern="1200" dirty="0" smtClean="0">
                <a:solidFill>
                  <a:srgbClr val="4D4D4D"/>
                </a:solidFill>
                <a:latin typeface="+mj-lt"/>
                <a:ea typeface="+mj-ea"/>
                <a:cs typeface="+mj-cs"/>
              </a:rPr>
              <a:t>lönerevision</a:t>
            </a:r>
            <a:r>
              <a:rPr lang="sv-SE" b="1" kern="0" dirty="0" smtClean="0">
                <a:solidFill>
                  <a:sysClr val="windowText" lastClr="000000"/>
                </a:solidFill>
              </a:rPr>
              <a:t/>
            </a:r>
            <a:br>
              <a:rPr lang="sv-SE" b="1" kern="0" dirty="0" smtClean="0">
                <a:solidFill>
                  <a:sysClr val="windowText" lastClr="000000"/>
                </a:solidFill>
              </a:rPr>
            </a:br>
            <a:endParaRPr lang="sv-SE" kern="0" dirty="0">
              <a:solidFill>
                <a:sysClr val="windowText" lastClr="000000"/>
              </a:solidFill>
            </a:endParaRPr>
          </a:p>
        </p:txBody>
      </p:sp>
      <p:sp>
        <p:nvSpPr>
          <p:cNvPr id="7" name="Content Placeholder 2"/>
          <p:cNvSpPr txBox="1">
            <a:spLocks/>
          </p:cNvSpPr>
          <p:nvPr/>
        </p:nvSpPr>
        <p:spPr>
          <a:xfrm>
            <a:off x="655251" y="4371950"/>
            <a:ext cx="7427913" cy="3483656"/>
          </a:xfrm>
          <a:prstGeom prst="rect">
            <a:avLst/>
          </a:prstGeom>
        </p:spPr>
        <p:txBody>
          <a:bodyPr>
            <a:normAutofit/>
          </a:bodyPr>
          <a:lstStyle>
            <a:lvl1pPr marL="0" indent="0" algn="l" defTabSz="914400" rtl="0" eaLnBrk="1" latinLnBrk="0" hangingPunct="1">
              <a:spcBef>
                <a:spcPts val="200"/>
              </a:spcBef>
              <a:buFont typeface="Arial" pitchFamily="34" charset="0"/>
              <a:buNone/>
              <a:defRPr sz="2000" kern="1200">
                <a:solidFill>
                  <a:srgbClr val="4D4D4D"/>
                </a:solidFill>
                <a:latin typeface="+mn-lt"/>
                <a:ea typeface="+mn-ea"/>
                <a:cs typeface="+mn-cs"/>
              </a:defRPr>
            </a:lvl1pPr>
            <a:lvl2pPr marL="355600" indent="-173038" algn="l" defTabSz="914400" rtl="0" eaLnBrk="1" latinLnBrk="0" hangingPunct="1">
              <a:spcBef>
                <a:spcPts val="200"/>
              </a:spcBef>
              <a:buFont typeface="Arial" pitchFamily="34" charset="0"/>
              <a:buChar char="•"/>
              <a:defRPr sz="2000" kern="1200">
                <a:solidFill>
                  <a:srgbClr val="4D4D4D"/>
                </a:solidFill>
                <a:latin typeface="+mn-lt"/>
                <a:ea typeface="+mn-ea"/>
                <a:cs typeface="+mn-cs"/>
              </a:defRPr>
            </a:lvl2pPr>
            <a:lvl3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3pPr>
            <a:lvl4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4pPr>
            <a:lvl5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5pPr>
            <a:lvl6pPr marL="541338" indent="-1857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720725" indent="-1793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987425" indent="-179388" algn="l" defTabSz="914400" rtl="0" eaLnBrk="1" latinLnBrk="0" hangingPunct="1">
              <a:spcBef>
                <a:spcPct val="20000"/>
              </a:spcBef>
              <a:buFont typeface="Arial" pitchFamily="34" charset="0"/>
              <a:buChar char="•"/>
              <a:tabLst/>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
            </a:r>
            <a:br>
              <a:rPr lang="en-US" smtClean="0"/>
            </a:br>
            <a:endParaRPr lang="en-US" sz="3200" b="1" smtClean="0"/>
          </a:p>
          <a:p>
            <a:pPr marL="182562" lvl="1" indent="0">
              <a:buFont typeface="Arial" pitchFamily="34" charset="0"/>
              <a:buNone/>
            </a:pPr>
            <a:r>
              <a:rPr lang="en-US" smtClean="0"/>
              <a:t/>
            </a:r>
            <a:br>
              <a:rPr lang="en-US" smtClean="0"/>
            </a:br>
            <a:endParaRPr lang="en-US" smtClean="0"/>
          </a:p>
          <a:p>
            <a:endParaRPr lang="en-US" dirty="0"/>
          </a:p>
        </p:txBody>
      </p:sp>
      <p:cxnSp>
        <p:nvCxnSpPr>
          <p:cNvPr id="9" name="Straight Connector 8"/>
          <p:cNvCxnSpPr/>
          <p:nvPr/>
        </p:nvCxnSpPr>
        <p:spPr>
          <a:xfrm>
            <a:off x="107504" y="1347614"/>
            <a:ext cx="7776864" cy="0"/>
          </a:xfrm>
          <a:prstGeom prst="line">
            <a:avLst/>
          </a:prstGeom>
          <a:ln w="66675" cap="rnd" cmpd="thickThin">
            <a:solidFill>
              <a:srgbClr val="FF660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51520" y="2308494"/>
            <a:ext cx="7848872" cy="720080"/>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dirty="0" smtClean="0">
              <a:solidFill>
                <a:schemeClr val="tx1"/>
              </a:solidFill>
              <a:latin typeface="Arial" panose="020B0604020202020204" pitchFamily="34" charset="0"/>
              <a:cs typeface="Arial" panose="020B0604020202020204" pitchFamily="34" charset="0"/>
            </a:endParaRPr>
          </a:p>
          <a:p>
            <a:pPr marL="182562" lvl="1" indent="0">
              <a:buNone/>
            </a:pPr>
            <a:r>
              <a:rPr lang="sv-SE" sz="1600" dirty="0" smtClean="0">
                <a:solidFill>
                  <a:schemeClr val="tx1"/>
                </a:solidFill>
                <a:latin typeface="Arial" panose="020B0604020202020204" pitchFamily="34" charset="0"/>
                <a:cs typeface="Arial" panose="020B0604020202020204" pitchFamily="34" charset="0"/>
              </a:rPr>
              <a:t>Den normerade lönedefinitionen kommer inte att användas. Cheferna ska bedöma det totala erbjudandet och basera argumenten på det.</a:t>
            </a:r>
            <a:r>
              <a:rPr lang="sv-SE" dirty="0" smtClean="0"/>
              <a:t/>
            </a:r>
            <a:br>
              <a:rPr lang="sv-SE" dirty="0" smtClean="0"/>
            </a:br>
            <a:endParaRPr lang="sv-SE" dirty="0"/>
          </a:p>
        </p:txBody>
      </p:sp>
      <p:sp>
        <p:nvSpPr>
          <p:cNvPr id="11" name="Rounded Rectangle 10"/>
          <p:cNvSpPr/>
          <p:nvPr/>
        </p:nvSpPr>
        <p:spPr>
          <a:xfrm>
            <a:off x="323528" y="3147814"/>
            <a:ext cx="4104456" cy="36004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2" lvl="1" indent="0">
              <a:buNone/>
            </a:pPr>
            <a:r>
              <a:rPr lang="sv-SE" sz="1600" dirty="0" smtClean="0">
                <a:solidFill>
                  <a:schemeClr val="tx1"/>
                </a:solidFill>
                <a:latin typeface="Arial" panose="020B0604020202020204" pitchFamily="34" charset="0"/>
                <a:cs typeface="Arial" panose="020B0604020202020204" pitchFamily="34" charset="0"/>
              </a:rPr>
              <a:t>Boxarna har ersatts med ranger</a:t>
            </a:r>
            <a:endParaRPr lang="sv-SE" sz="16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251520" y="3651870"/>
            <a:ext cx="7848872" cy="1368152"/>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2" lvl="1" indent="0">
              <a:buNone/>
            </a:pPr>
            <a:r>
              <a:rPr lang="sv-SE" sz="1600" dirty="0" smtClean="0">
                <a:solidFill>
                  <a:schemeClr val="tx1"/>
                </a:solidFill>
                <a:latin typeface="Arial" panose="020B0604020202020204" pitchFamily="34" charset="0"/>
                <a:cs typeface="Arial" panose="020B0604020202020204" pitchFamily="34" charset="0"/>
              </a:rPr>
              <a:t>Lönesamtal med medarbetarna. Det kommer nu att bli obligatoriskt att ha minst två lönesamtal med medarbetarna:</a:t>
            </a:r>
            <a:br>
              <a:rPr lang="sv-SE" sz="1600" dirty="0" smtClean="0">
                <a:solidFill>
                  <a:schemeClr val="tx1"/>
                </a:solidFill>
                <a:latin typeface="Arial" panose="020B0604020202020204" pitchFamily="34" charset="0"/>
                <a:cs typeface="Arial" panose="020B0604020202020204" pitchFamily="34" charset="0"/>
              </a:rPr>
            </a:br>
            <a:endParaRPr lang="sv-SE" sz="1600" dirty="0" smtClean="0">
              <a:solidFill>
                <a:schemeClr val="tx1"/>
              </a:solidFill>
              <a:latin typeface="Arial" panose="020B0604020202020204" pitchFamily="34" charset="0"/>
              <a:cs typeface="Arial" panose="020B0604020202020204" pitchFamily="34" charset="0"/>
            </a:endParaRPr>
          </a:p>
          <a:p>
            <a:pPr marL="641350" lvl="5" indent="-285750">
              <a:buFont typeface="Arial" panose="020B0604020202020204" pitchFamily="34" charset="0"/>
              <a:buChar char="•"/>
            </a:pPr>
            <a:r>
              <a:rPr lang="sv-SE" sz="1600" dirty="0" smtClean="0">
                <a:solidFill>
                  <a:schemeClr val="tx1"/>
                </a:solidFill>
                <a:latin typeface="Arial" panose="020B0604020202020204" pitchFamily="34" charset="0"/>
                <a:cs typeface="Arial" panose="020B0604020202020204" pitchFamily="34" charset="0"/>
              </a:rPr>
              <a:t>Lönesamtal 1 (förväntningar)</a:t>
            </a:r>
          </a:p>
          <a:p>
            <a:pPr marL="641350" lvl="5" indent="-285750">
              <a:buFont typeface="Arial" panose="020B0604020202020204" pitchFamily="34" charset="0"/>
              <a:buChar char="•"/>
            </a:pPr>
            <a:r>
              <a:rPr lang="sv-SE" sz="1600" dirty="0" smtClean="0">
                <a:solidFill>
                  <a:schemeClr val="tx1"/>
                </a:solidFill>
                <a:latin typeface="Arial" panose="020B0604020202020204" pitchFamily="34" charset="0"/>
                <a:cs typeface="Arial" panose="020B0604020202020204" pitchFamily="34" charset="0"/>
              </a:rPr>
              <a:t>Lönesamtal 2 (överenskommelse)</a:t>
            </a:r>
            <a:endParaRPr lang="sv-SE"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940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49" y="489486"/>
            <a:ext cx="7509613" cy="807168"/>
          </a:xfrm>
        </p:spPr>
        <p:txBody>
          <a:bodyPr>
            <a:noAutofit/>
          </a:bodyPr>
          <a:lstStyle/>
          <a:p>
            <a:pPr lvl="1" algn="l" rtl="0">
              <a:lnSpc>
                <a:spcPct val="75000"/>
              </a:lnSpc>
              <a:spcBef>
                <a:spcPct val="0"/>
              </a:spcBef>
            </a:pPr>
            <a:r>
              <a:rPr lang="sv-SE" sz="3600" kern="1200" dirty="0" smtClean="0">
                <a:solidFill>
                  <a:srgbClr val="4D4D4D"/>
                </a:solidFill>
                <a:latin typeface="+mj-lt"/>
                <a:ea typeface="+mj-ea"/>
                <a:cs typeface="+mj-cs"/>
              </a:rPr>
              <a:t>Löneavtal, centralt och lokalt</a:t>
            </a:r>
            <a:endParaRPr lang="sv-SE" sz="3600" kern="1200" dirty="0">
              <a:solidFill>
                <a:srgbClr val="4D4D4D"/>
              </a:solidFill>
              <a:latin typeface="+mj-lt"/>
              <a:ea typeface="+mj-ea"/>
              <a:cs typeface="+mj-cs"/>
            </a:endParaRPr>
          </a:p>
        </p:txBody>
      </p:sp>
      <p:sp>
        <p:nvSpPr>
          <p:cNvPr id="3" name="Right Arrow 2"/>
          <p:cNvSpPr/>
          <p:nvPr/>
        </p:nvSpPr>
        <p:spPr>
          <a:xfrm>
            <a:off x="597961" y="2491164"/>
            <a:ext cx="799288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08305" y="2059116"/>
            <a:ext cx="0" cy="576064"/>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51726" y="1247027"/>
            <a:ext cx="4288354" cy="646331"/>
          </a:xfrm>
          <a:prstGeom prst="rect">
            <a:avLst/>
          </a:prstGeom>
          <a:noFill/>
        </p:spPr>
        <p:txBody>
          <a:bodyPr wrap="none" rtlCol="0">
            <a:spAutoFit/>
          </a:bodyPr>
          <a:lstStyle/>
          <a:p>
            <a:r>
              <a:rPr lang="sv-SE" dirty="0" smtClean="0"/>
              <a:t>Centralt kollektivavtal Sverige</a:t>
            </a:r>
          </a:p>
          <a:p>
            <a:pPr algn="ctr"/>
            <a:r>
              <a:rPr lang="sv-SE" dirty="0" smtClean="0"/>
              <a:t>6,3% (Unionen och Sveriges Ingenjörer)</a:t>
            </a:r>
            <a:endParaRPr lang="en-US" dirty="0"/>
          </a:p>
        </p:txBody>
      </p:sp>
      <p:sp>
        <p:nvSpPr>
          <p:cNvPr id="12" name="TextBox 11"/>
          <p:cNvSpPr txBox="1"/>
          <p:nvPr/>
        </p:nvSpPr>
        <p:spPr>
          <a:xfrm>
            <a:off x="59116" y="1718267"/>
            <a:ext cx="1098378" cy="307777"/>
          </a:xfrm>
          <a:prstGeom prst="rect">
            <a:avLst/>
          </a:prstGeom>
          <a:noFill/>
        </p:spPr>
        <p:txBody>
          <a:bodyPr wrap="none" rtlCol="0">
            <a:spAutoFit/>
          </a:bodyPr>
          <a:lstStyle/>
          <a:p>
            <a:r>
              <a:rPr lang="sv-SE" sz="1400" dirty="0" smtClean="0"/>
              <a:t>2013-04-01</a:t>
            </a:r>
            <a:endParaRPr lang="en-US" sz="1400" dirty="0"/>
          </a:p>
        </p:txBody>
      </p:sp>
      <p:cxnSp>
        <p:nvCxnSpPr>
          <p:cNvPr id="13" name="Straight Arrow Connector 12"/>
          <p:cNvCxnSpPr/>
          <p:nvPr/>
        </p:nvCxnSpPr>
        <p:spPr>
          <a:xfrm>
            <a:off x="7870769" y="2059116"/>
            <a:ext cx="0" cy="576064"/>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21580" y="1718267"/>
            <a:ext cx="1098378" cy="307777"/>
          </a:xfrm>
          <a:prstGeom prst="rect">
            <a:avLst/>
          </a:prstGeom>
          <a:noFill/>
        </p:spPr>
        <p:txBody>
          <a:bodyPr wrap="none" rtlCol="0">
            <a:spAutoFit/>
          </a:bodyPr>
          <a:lstStyle/>
          <a:p>
            <a:r>
              <a:rPr lang="sv-SE" sz="1400" dirty="0" smtClean="0"/>
              <a:t>2016-03-31</a:t>
            </a:r>
            <a:endParaRPr lang="en-US" sz="1400" dirty="0"/>
          </a:p>
        </p:txBody>
      </p:sp>
      <p:sp>
        <p:nvSpPr>
          <p:cNvPr id="17" name="Right Brace 16"/>
          <p:cNvSpPr/>
          <p:nvPr/>
        </p:nvSpPr>
        <p:spPr>
          <a:xfrm rot="16200000">
            <a:off x="4078985" y="-1364167"/>
            <a:ext cx="321104" cy="726246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flipV="1">
            <a:off x="608305" y="2985347"/>
            <a:ext cx="0" cy="687008"/>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8427" y="3672355"/>
            <a:ext cx="1098378" cy="307777"/>
          </a:xfrm>
          <a:prstGeom prst="rect">
            <a:avLst/>
          </a:prstGeom>
          <a:noFill/>
        </p:spPr>
        <p:txBody>
          <a:bodyPr wrap="none" rtlCol="0">
            <a:spAutoFit/>
          </a:bodyPr>
          <a:lstStyle/>
          <a:p>
            <a:r>
              <a:rPr lang="sv-SE" sz="1400" dirty="0" smtClean="0"/>
              <a:t>2013-04-01</a:t>
            </a:r>
            <a:endParaRPr lang="en-US" sz="1400" dirty="0"/>
          </a:p>
        </p:txBody>
      </p:sp>
      <p:cxnSp>
        <p:nvCxnSpPr>
          <p:cNvPr id="20" name="Straight Arrow Connector 19"/>
          <p:cNvCxnSpPr/>
          <p:nvPr/>
        </p:nvCxnSpPr>
        <p:spPr>
          <a:xfrm flipH="1" flipV="1">
            <a:off x="5278481" y="2944915"/>
            <a:ext cx="1" cy="74469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29292" y="3691673"/>
            <a:ext cx="1098378" cy="307777"/>
          </a:xfrm>
          <a:prstGeom prst="rect">
            <a:avLst/>
          </a:prstGeom>
          <a:noFill/>
        </p:spPr>
        <p:txBody>
          <a:bodyPr wrap="none" rtlCol="0">
            <a:spAutoFit/>
          </a:bodyPr>
          <a:lstStyle/>
          <a:p>
            <a:r>
              <a:rPr lang="sv-SE" sz="1400" dirty="0" smtClean="0"/>
              <a:t>2015-03-31</a:t>
            </a:r>
            <a:endParaRPr lang="en-US" sz="1400" dirty="0"/>
          </a:p>
        </p:txBody>
      </p:sp>
      <p:sp>
        <p:nvSpPr>
          <p:cNvPr id="22" name="Right Brace 21"/>
          <p:cNvSpPr/>
          <p:nvPr/>
        </p:nvSpPr>
        <p:spPr>
          <a:xfrm rot="5400000">
            <a:off x="3569757" y="1832084"/>
            <a:ext cx="321104" cy="3096345"/>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3627077" y="4200197"/>
            <a:ext cx="4788555" cy="646331"/>
          </a:xfrm>
          <a:prstGeom prst="rect">
            <a:avLst/>
          </a:prstGeom>
          <a:noFill/>
        </p:spPr>
        <p:txBody>
          <a:bodyPr wrap="none" rtlCol="0">
            <a:spAutoFit/>
          </a:bodyPr>
          <a:lstStyle/>
          <a:p>
            <a:r>
              <a:rPr lang="sv-SE" dirty="0" smtClean="0"/>
              <a:t>Lokalt kollektivavtal VCC</a:t>
            </a:r>
          </a:p>
          <a:p>
            <a:pPr algn="ctr"/>
            <a:r>
              <a:rPr lang="sv-SE" dirty="0" smtClean="0"/>
              <a:t>4,6 % (Unionen, Akademikerna och Ledarna)</a:t>
            </a:r>
            <a:endParaRPr lang="en-US" dirty="0"/>
          </a:p>
        </p:txBody>
      </p:sp>
      <p:cxnSp>
        <p:nvCxnSpPr>
          <p:cNvPr id="28" name="Straight Connector 27"/>
          <p:cNvCxnSpPr/>
          <p:nvPr/>
        </p:nvCxnSpPr>
        <p:spPr>
          <a:xfrm>
            <a:off x="2943394" y="2635180"/>
            <a:ext cx="0" cy="35016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78481" y="2635180"/>
            <a:ext cx="0" cy="35016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880373" y="2635180"/>
            <a:ext cx="0" cy="35016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182137" y="2985347"/>
            <a:ext cx="0" cy="687008"/>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32948" y="3671409"/>
            <a:ext cx="1098378" cy="307777"/>
          </a:xfrm>
          <a:prstGeom prst="rect">
            <a:avLst/>
          </a:prstGeom>
          <a:noFill/>
        </p:spPr>
        <p:txBody>
          <a:bodyPr wrap="none" rtlCol="0">
            <a:spAutoFit/>
          </a:bodyPr>
          <a:lstStyle/>
          <a:p>
            <a:r>
              <a:rPr lang="sv-SE" sz="1400" dirty="0" smtClean="0"/>
              <a:t>2013-12-31</a:t>
            </a:r>
            <a:endParaRPr lang="en-US" sz="1400" dirty="0"/>
          </a:p>
        </p:txBody>
      </p:sp>
      <p:sp>
        <p:nvSpPr>
          <p:cNvPr id="33" name="Right Brace 32"/>
          <p:cNvSpPr/>
          <p:nvPr/>
        </p:nvSpPr>
        <p:spPr>
          <a:xfrm rot="5400000">
            <a:off x="1234668" y="2593341"/>
            <a:ext cx="321104" cy="1573831"/>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694491" y="3021074"/>
            <a:ext cx="1449436" cy="307777"/>
          </a:xfrm>
          <a:prstGeom prst="rect">
            <a:avLst/>
          </a:prstGeom>
          <a:noFill/>
        </p:spPr>
        <p:txBody>
          <a:bodyPr wrap="none" rtlCol="0">
            <a:spAutoFit/>
          </a:bodyPr>
          <a:lstStyle/>
          <a:p>
            <a:r>
              <a:rPr lang="sv-SE" sz="1400" dirty="0" smtClean="0"/>
              <a:t>Engångsutb 2%</a:t>
            </a:r>
            <a:endParaRPr lang="en-US" sz="1400" dirty="0"/>
          </a:p>
        </p:txBody>
      </p:sp>
      <p:sp>
        <p:nvSpPr>
          <p:cNvPr id="35" name="TextBox 34"/>
          <p:cNvSpPr txBox="1"/>
          <p:nvPr/>
        </p:nvSpPr>
        <p:spPr>
          <a:xfrm>
            <a:off x="2925097" y="3021074"/>
            <a:ext cx="1657826" cy="307777"/>
          </a:xfrm>
          <a:prstGeom prst="rect">
            <a:avLst/>
          </a:prstGeom>
          <a:noFill/>
        </p:spPr>
        <p:txBody>
          <a:bodyPr wrap="none" rtlCol="0">
            <a:spAutoFit/>
          </a:bodyPr>
          <a:lstStyle/>
          <a:p>
            <a:r>
              <a:rPr lang="sv-SE" sz="1400" dirty="0" smtClean="0"/>
              <a:t>Lönerevision 4,6%</a:t>
            </a:r>
            <a:endParaRPr lang="en-US" sz="1400" dirty="0"/>
          </a:p>
        </p:txBody>
      </p:sp>
      <p:sp>
        <p:nvSpPr>
          <p:cNvPr id="37" name="TextBox 36"/>
          <p:cNvSpPr txBox="1"/>
          <p:nvPr/>
        </p:nvSpPr>
        <p:spPr>
          <a:xfrm>
            <a:off x="2895275" y="2673111"/>
            <a:ext cx="1784463" cy="276999"/>
          </a:xfrm>
          <a:prstGeom prst="rect">
            <a:avLst/>
          </a:prstGeom>
          <a:noFill/>
        </p:spPr>
        <p:txBody>
          <a:bodyPr wrap="none" rtlCol="0">
            <a:spAutoFit/>
          </a:bodyPr>
          <a:lstStyle/>
          <a:p>
            <a:r>
              <a:rPr lang="sv-SE" sz="1200" dirty="0" smtClean="0">
                <a:solidFill>
                  <a:schemeClr val="accent1">
                    <a:lumMod val="50000"/>
                  </a:schemeClr>
                </a:solidFill>
              </a:rPr>
              <a:t>Utbetalning 2014-04-27</a:t>
            </a:r>
            <a:endParaRPr lang="en-US" sz="1200" dirty="0">
              <a:solidFill>
                <a:schemeClr val="accent1">
                  <a:lumMod val="50000"/>
                </a:schemeClr>
              </a:solidFill>
            </a:endParaRPr>
          </a:p>
        </p:txBody>
      </p:sp>
    </p:spTree>
    <p:extLst>
      <p:ext uri="{BB962C8B-B14F-4D97-AF65-F5344CB8AC3E}">
        <p14:creationId xmlns:p14="http://schemas.microsoft.com/office/powerpoint/2010/main" val="424042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1" y="618422"/>
            <a:ext cx="7509613" cy="807168"/>
          </a:xfrm>
        </p:spPr>
        <p:txBody>
          <a:bodyPr/>
          <a:lstStyle/>
          <a:p>
            <a:pPr lvl="2" algn="l" rtl="0">
              <a:lnSpc>
                <a:spcPct val="75000"/>
              </a:lnSpc>
              <a:spcBef>
                <a:spcPct val="0"/>
              </a:spcBef>
            </a:pPr>
            <a:r>
              <a:rPr lang="sv-SE" sz="3600" kern="1200" dirty="0" smtClean="0">
                <a:solidFill>
                  <a:srgbClr val="4D4D4D"/>
                </a:solidFill>
                <a:latin typeface="+mj-lt"/>
                <a:ea typeface="+mj-ea"/>
                <a:cs typeface="+mj-cs"/>
              </a:rPr>
              <a:t>Lönerevisionsbudget</a:t>
            </a:r>
            <a:r>
              <a:rPr lang="sv-SE" b="1" dirty="0" smtClean="0"/>
              <a:t/>
            </a:r>
            <a:br>
              <a:rPr lang="sv-SE" b="1" dirty="0" smtClean="0"/>
            </a:br>
            <a:endParaRPr lang="sv-SE"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13622"/>
            <a:ext cx="4566751" cy="2452474"/>
          </a:xfrm>
          <a:prstGeom prst="rect">
            <a:avLst/>
          </a:prstGeom>
          <a:noFill/>
        </p:spPr>
      </p:pic>
      <p:sp>
        <p:nvSpPr>
          <p:cNvPr id="3" name="Rectangle 2"/>
          <p:cNvSpPr/>
          <p:nvPr/>
        </p:nvSpPr>
        <p:spPr>
          <a:xfrm>
            <a:off x="5580112" y="1929646"/>
            <a:ext cx="3059832" cy="1169551"/>
          </a:xfrm>
          <a:prstGeom prst="rect">
            <a:avLst/>
          </a:prstGeom>
        </p:spPr>
        <p:txBody>
          <a:bodyPr wrap="square">
            <a:spAutoFit/>
          </a:bodyPr>
          <a:lstStyle/>
          <a:p>
            <a:pPr marL="285750" indent="-285750">
              <a:buFont typeface="Arial" panose="020B0604020202020204" pitchFamily="34" charset="0"/>
              <a:buChar char="•"/>
            </a:pPr>
            <a:r>
              <a:rPr lang="sv-SE" sz="1400" dirty="0" smtClean="0"/>
              <a:t>Minska lönegapet mellan män och kvinnor.</a:t>
            </a:r>
          </a:p>
          <a:p>
            <a:pPr marL="285750" indent="-285750">
              <a:buFont typeface="Arial" panose="020B0604020202020204" pitchFamily="34" charset="0"/>
              <a:buChar char="•"/>
            </a:pPr>
            <a:r>
              <a:rPr lang="sv-SE" sz="1400" dirty="0" smtClean="0"/>
              <a:t>Säkerställa att vi uppfyller de fackligt överenskomna nivåerna.</a:t>
            </a:r>
          </a:p>
          <a:p>
            <a:pPr marL="285750" indent="-285750">
              <a:buFont typeface="Arial" panose="020B0604020202020204" pitchFamily="34" charset="0"/>
              <a:buChar char="•"/>
            </a:pPr>
            <a:r>
              <a:rPr lang="sv-SE" sz="1400" dirty="0" smtClean="0"/>
              <a:t>Unionen: minsta löneökning</a:t>
            </a:r>
            <a:endParaRPr lang="sv-SE" sz="1400" dirty="0"/>
          </a:p>
        </p:txBody>
      </p:sp>
      <p:sp>
        <p:nvSpPr>
          <p:cNvPr id="14" name="Bent Arrow 13"/>
          <p:cNvSpPr/>
          <p:nvPr/>
        </p:nvSpPr>
        <p:spPr>
          <a:xfrm rot="5400000">
            <a:off x="5153146" y="-181088"/>
            <a:ext cx="117012" cy="3672408"/>
          </a:xfrm>
          <a:prstGeom prst="bentArrow">
            <a:avLst>
              <a:gd name="adj1" fmla="val 25000"/>
              <a:gd name="adj2" fmla="val 29884"/>
              <a:gd name="adj3" fmla="val 25000"/>
              <a:gd name="adj4" fmla="val 43750"/>
            </a:avLst>
          </a:prstGeom>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827584" y="4593942"/>
            <a:ext cx="4750018" cy="369332"/>
          </a:xfrm>
          <a:prstGeom prst="rect">
            <a:avLst/>
          </a:prstGeom>
          <a:noFill/>
        </p:spPr>
        <p:txBody>
          <a:bodyPr wrap="none" rtlCol="0">
            <a:spAutoFit/>
          </a:bodyPr>
          <a:lstStyle/>
          <a:p>
            <a:r>
              <a:rPr lang="sv-SE" dirty="0" smtClean="0"/>
              <a:t>ISE: hanteras i separat lönerevisionsprocess</a:t>
            </a:r>
            <a:endParaRPr lang="en-US" dirty="0"/>
          </a:p>
        </p:txBody>
      </p:sp>
    </p:spTree>
    <p:extLst>
      <p:ext uri="{BB962C8B-B14F-4D97-AF65-F5344CB8AC3E}">
        <p14:creationId xmlns:p14="http://schemas.microsoft.com/office/powerpoint/2010/main" val="2085415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79512" y="1209566"/>
            <a:ext cx="75608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2841" y="546414"/>
            <a:ext cx="7509613" cy="807168"/>
          </a:xfrm>
        </p:spPr>
        <p:txBody>
          <a:bodyPr/>
          <a:lstStyle/>
          <a:p>
            <a:r>
              <a:rPr lang="sv-SE" dirty="0" smtClean="0"/>
              <a:t>Lönesamtal 1</a:t>
            </a:r>
            <a:endParaRPr lang="en-US" dirty="0"/>
          </a:p>
        </p:txBody>
      </p:sp>
      <p:sp>
        <p:nvSpPr>
          <p:cNvPr id="3" name="Content Placeholder 2"/>
          <p:cNvSpPr>
            <a:spLocks noGrp="1"/>
          </p:cNvSpPr>
          <p:nvPr>
            <p:ph idx="1"/>
          </p:nvPr>
        </p:nvSpPr>
        <p:spPr>
          <a:xfrm>
            <a:off x="300564" y="1469657"/>
            <a:ext cx="7427913" cy="3483656"/>
          </a:xfrm>
        </p:spPr>
        <p:txBody>
          <a:bodyPr/>
          <a:lstStyle/>
          <a:p>
            <a:r>
              <a:rPr lang="sv-SE" b="1" dirty="0" smtClean="0"/>
              <a:t>I kallelsen inför lönesamtal 1 bifogas lönesamtalsmallen</a:t>
            </a:r>
          </a:p>
          <a:p>
            <a:pPr marL="342900" indent="-342900">
              <a:buFont typeface="Wingdings" panose="05000000000000000000" pitchFamily="2" charset="2"/>
              <a:buChar char="§"/>
            </a:pPr>
            <a:endParaRPr lang="sv-SE" dirty="0" smtClean="0"/>
          </a:p>
          <a:p>
            <a:pPr marL="342900" indent="-342900">
              <a:buFont typeface="Wingdings" panose="05000000000000000000" pitchFamily="2" charset="2"/>
              <a:buChar char="§"/>
            </a:pPr>
            <a:endParaRPr lang="sv-SE" dirty="0" smtClean="0"/>
          </a:p>
          <a:p>
            <a:pPr marL="342900" indent="-342900">
              <a:buClr>
                <a:srgbClr val="FF6600"/>
              </a:buClr>
              <a:buFont typeface="Wingdings" panose="05000000000000000000" pitchFamily="2" charset="2"/>
              <a:buChar char="v"/>
            </a:pPr>
            <a:r>
              <a:rPr lang="sv-SE" dirty="0" smtClean="0"/>
              <a:t>Lönerevisionsprocessen genomgången.</a:t>
            </a:r>
          </a:p>
          <a:p>
            <a:pPr marL="342900" indent="-342900">
              <a:buClr>
                <a:srgbClr val="FF6600"/>
              </a:buClr>
              <a:buFont typeface="Wingdings" panose="05000000000000000000" pitchFamily="2" charset="2"/>
              <a:buChar char="v"/>
            </a:pPr>
            <a:r>
              <a:rPr lang="sv-SE" dirty="0" smtClean="0"/>
              <a:t>Lönesättningskriterierna genomgångna.</a:t>
            </a:r>
          </a:p>
          <a:p>
            <a:pPr marL="342900" indent="-342900">
              <a:buClr>
                <a:srgbClr val="FF6600"/>
              </a:buClr>
              <a:buFont typeface="Wingdings" panose="05000000000000000000" pitchFamily="2" charset="2"/>
              <a:buChar char="v"/>
            </a:pPr>
            <a:r>
              <a:rPr lang="sv-SE" dirty="0" smtClean="0"/>
              <a:t>Medarbetarens nuvarande lön ställt mot lönesättningskriterierna genomgången.</a:t>
            </a:r>
          </a:p>
          <a:p>
            <a:pPr marL="342900" indent="-342900">
              <a:buClr>
                <a:srgbClr val="FF6600"/>
              </a:buClr>
              <a:buFont typeface="Wingdings" panose="05000000000000000000" pitchFamily="2" charset="2"/>
              <a:buChar char="v"/>
            </a:pPr>
            <a:r>
              <a:rPr lang="sv-SE" dirty="0" smtClean="0"/>
              <a:t>Medarbetaren meddelat löneförväntningarna (notera i kommentarsfältet).</a:t>
            </a:r>
          </a:p>
          <a:p>
            <a:endParaRPr lang="sv-SE" dirty="0"/>
          </a:p>
        </p:txBody>
      </p:sp>
      <p:sp>
        <p:nvSpPr>
          <p:cNvPr id="6" name="Slide Number Placeholder 5"/>
          <p:cNvSpPr>
            <a:spLocks noGrp="1"/>
          </p:cNvSpPr>
          <p:nvPr>
            <p:ph type="sldNum" sz="quarter" idx="12"/>
          </p:nvPr>
        </p:nvSpPr>
        <p:spPr>
          <a:xfrm>
            <a:off x="7863846" y="5178226"/>
            <a:ext cx="1017711" cy="273844"/>
          </a:xfrm>
        </p:spPr>
        <p:txBody>
          <a:bodyPr/>
          <a:lstStyle/>
          <a:p>
            <a:fld id="{FC94BCDA-DB8F-46B7-A02B-4E00D34BB97C}" type="slidenum">
              <a:rPr lang="en-US" smtClean="0"/>
              <a:t>16</a:t>
            </a:fld>
            <a:endParaRPr lang="en-US"/>
          </a:p>
        </p:txBody>
      </p:sp>
    </p:spTree>
    <p:extLst>
      <p:ext uri="{BB962C8B-B14F-4D97-AF65-F5344CB8AC3E}">
        <p14:creationId xmlns:p14="http://schemas.microsoft.com/office/powerpoint/2010/main" val="307044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1" y="618422"/>
            <a:ext cx="7509613" cy="807168"/>
          </a:xfrm>
        </p:spPr>
        <p:txBody>
          <a:bodyPr/>
          <a:lstStyle/>
          <a:p>
            <a:r>
              <a:rPr lang="sv-SE" dirty="0" smtClean="0"/>
              <a:t>lönesättningsunderlag</a:t>
            </a:r>
            <a:endParaRPr lang="en-US" dirty="0"/>
          </a:p>
        </p:txBody>
      </p:sp>
      <p:sp>
        <p:nvSpPr>
          <p:cNvPr id="6" name="Slide Number Placeholder 5"/>
          <p:cNvSpPr>
            <a:spLocks noGrp="1"/>
          </p:cNvSpPr>
          <p:nvPr>
            <p:ph type="sldNum" sz="quarter" idx="12"/>
          </p:nvPr>
        </p:nvSpPr>
        <p:spPr>
          <a:xfrm>
            <a:off x="7863846" y="5250234"/>
            <a:ext cx="1017711" cy="273844"/>
          </a:xfrm>
        </p:spPr>
        <p:txBody>
          <a:bodyPr/>
          <a:lstStyle/>
          <a:p>
            <a:fld id="{FC94BCDA-DB8F-46B7-A02B-4E00D34BB97C}" type="slidenum">
              <a:rPr lang="en-US" smtClean="0"/>
              <a:t>17</a:t>
            </a:fld>
            <a:endParaRPr lang="en-US"/>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905" y="1347614"/>
            <a:ext cx="8666910" cy="3528392"/>
          </a:xfrm>
          <a:prstGeom prst="rect">
            <a:avLst/>
          </a:prstGeom>
          <a:noFill/>
          <a:extLst/>
        </p:spPr>
      </p:pic>
    </p:spTree>
    <p:extLst>
      <p:ext uri="{BB962C8B-B14F-4D97-AF65-F5344CB8AC3E}">
        <p14:creationId xmlns:p14="http://schemas.microsoft.com/office/powerpoint/2010/main" val="160718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1" y="546414"/>
            <a:ext cx="7509613" cy="807168"/>
          </a:xfrm>
        </p:spPr>
        <p:txBody>
          <a:bodyPr/>
          <a:lstStyle/>
          <a:p>
            <a:pPr lvl="2" algn="l" rtl="0">
              <a:lnSpc>
                <a:spcPct val="75000"/>
              </a:lnSpc>
              <a:spcBef>
                <a:spcPct val="0"/>
              </a:spcBef>
            </a:pPr>
            <a:r>
              <a:rPr lang="sv-SE" sz="3600" kern="1200" dirty="0" smtClean="0">
                <a:solidFill>
                  <a:srgbClr val="4D4D4D"/>
                </a:solidFill>
                <a:latin typeface="+mj-lt"/>
                <a:ea typeface="+mj-ea"/>
                <a:cs typeface="+mj-cs"/>
              </a:rPr>
              <a:t>Kalibrering av löneförslag</a:t>
            </a:r>
            <a:r>
              <a:rPr lang="sv-SE" b="1" dirty="0" smtClean="0"/>
              <a:t/>
            </a:r>
            <a:br>
              <a:rPr lang="sv-SE" b="1" dirty="0" smtClean="0"/>
            </a:br>
            <a:endParaRPr lang="sv-SE" dirty="0"/>
          </a:p>
        </p:txBody>
      </p:sp>
      <p:sp>
        <p:nvSpPr>
          <p:cNvPr id="3" name="Content Placeholder 2"/>
          <p:cNvSpPr>
            <a:spLocks noGrp="1"/>
          </p:cNvSpPr>
          <p:nvPr>
            <p:ph idx="1"/>
          </p:nvPr>
        </p:nvSpPr>
        <p:spPr>
          <a:xfrm>
            <a:off x="971600" y="1469657"/>
            <a:ext cx="7056784" cy="3483656"/>
          </a:xfrm>
        </p:spPr>
        <p:txBody>
          <a:bodyPr/>
          <a:lstStyle/>
          <a:p>
            <a:r>
              <a:rPr lang="sv-SE" dirty="0" smtClean="0"/>
              <a:t>Efter lönesamtal 1 ska cheferna sätta preliminära löner för alla medarbetare. </a:t>
            </a:r>
            <a:br>
              <a:rPr lang="sv-SE" dirty="0" smtClean="0"/>
            </a:br>
            <a:endParaRPr lang="sv-SE" dirty="0" smtClean="0"/>
          </a:p>
          <a:p>
            <a:r>
              <a:rPr lang="sv-SE" dirty="0" smtClean="0"/>
              <a:t>Förslaget kalibreras inom enheten och skickas sedan in för central kalibrering.</a:t>
            </a:r>
            <a:br>
              <a:rPr lang="sv-SE" dirty="0" smtClean="0"/>
            </a:br>
            <a:endParaRPr lang="sv-SE" dirty="0" smtClean="0"/>
          </a:p>
          <a:p>
            <a:r>
              <a:rPr lang="sv-SE" dirty="0" smtClean="0"/>
              <a:t>Kalibrering sker med avseende på äskanden, fördelning män/kvinnor, fördelning facklig organisation mm</a:t>
            </a:r>
            <a:br>
              <a:rPr lang="sv-SE" dirty="0" smtClean="0"/>
            </a:br>
            <a:endParaRPr lang="sv-SE" dirty="0" smtClean="0"/>
          </a:p>
          <a:p>
            <a:r>
              <a:rPr lang="sv-SE" dirty="0" smtClean="0"/>
              <a:t>Återkoppling till chef</a:t>
            </a:r>
          </a:p>
          <a:p>
            <a:endParaRPr lang="sv-SE" dirty="0"/>
          </a:p>
        </p:txBody>
      </p:sp>
      <p:sp>
        <p:nvSpPr>
          <p:cNvPr id="6" name="Slide Number Placeholder 5"/>
          <p:cNvSpPr>
            <a:spLocks noGrp="1"/>
          </p:cNvSpPr>
          <p:nvPr>
            <p:ph type="sldNum" sz="quarter" idx="12"/>
          </p:nvPr>
        </p:nvSpPr>
        <p:spPr>
          <a:xfrm>
            <a:off x="7863846" y="5178226"/>
            <a:ext cx="1017711" cy="273844"/>
          </a:xfrm>
        </p:spPr>
        <p:txBody>
          <a:bodyPr/>
          <a:lstStyle/>
          <a:p>
            <a:fld id="{FC94BCDA-DB8F-46B7-A02B-4E00D34BB97C}" type="slidenum">
              <a:rPr lang="en-US" smtClean="0"/>
              <a:t>18</a:t>
            </a:fld>
            <a:endParaRPr lang="en-US"/>
          </a:p>
        </p:txBody>
      </p:sp>
      <p:cxnSp>
        <p:nvCxnSpPr>
          <p:cNvPr id="7" name="Straight Connector 6"/>
          <p:cNvCxnSpPr/>
          <p:nvPr/>
        </p:nvCxnSpPr>
        <p:spPr>
          <a:xfrm>
            <a:off x="107504" y="1137558"/>
            <a:ext cx="7776864" cy="0"/>
          </a:xfrm>
          <a:prstGeom prst="line">
            <a:avLst/>
          </a:prstGeom>
          <a:ln w="66675" cap="rnd" cmpd="thickThin">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TextBox 13"/>
          <p:cNvSpPr txBox="1"/>
          <p:nvPr/>
        </p:nvSpPr>
        <p:spPr>
          <a:xfrm>
            <a:off x="395388" y="1569606"/>
            <a:ext cx="540000" cy="540000"/>
          </a:xfrm>
          <a:prstGeom prst="flowChartConnector">
            <a:avLst/>
          </a:prstGeom>
          <a:solidFill>
            <a:srgbClr val="F1850F"/>
          </a:solidFill>
          <a:ln w="38100">
            <a:solidFill>
              <a:schemeClr val="bg1"/>
            </a:solidFill>
          </a:ln>
          <a:effectLst>
            <a:outerShdw blurRad="50800" dist="38100" dir="2700000" algn="tl" rotWithShape="0">
              <a:prstClr val="black">
                <a:alpha val="40000"/>
              </a:prstClr>
            </a:outerShdw>
          </a:effectLst>
        </p:spPr>
        <p:txBody>
          <a:bodyPr wrap="square" lIns="0" r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400" b="1" dirty="0" smtClean="0">
                <a:solidFill>
                  <a:schemeClr val="bg1"/>
                </a:solidFill>
                <a:effectLst>
                  <a:outerShdw blurRad="38100" dist="38100" dir="2700000" algn="tl">
                    <a:srgbClr val="000000">
                      <a:alpha val="43137"/>
                    </a:srgbClr>
                  </a:outerShdw>
                </a:effectLst>
              </a:rPr>
              <a:t>1</a:t>
            </a:r>
            <a:endParaRPr lang="en-US" sz="2400" b="1" dirty="0">
              <a:solidFill>
                <a:schemeClr val="bg1"/>
              </a:solidFill>
              <a:effectLst>
                <a:outerShdw blurRad="38100" dist="38100" dir="2700000" algn="tl">
                  <a:srgbClr val="000000">
                    <a:alpha val="43137"/>
                  </a:srgbClr>
                </a:outerShdw>
              </a:effectLst>
            </a:endParaRPr>
          </a:p>
        </p:txBody>
      </p:sp>
      <p:sp>
        <p:nvSpPr>
          <p:cNvPr id="13" name="TextBox 13"/>
          <p:cNvSpPr txBox="1"/>
          <p:nvPr/>
        </p:nvSpPr>
        <p:spPr>
          <a:xfrm>
            <a:off x="395388" y="3315212"/>
            <a:ext cx="540000" cy="649188"/>
          </a:xfrm>
          <a:prstGeom prst="flowChartConnector">
            <a:avLst/>
          </a:prstGeom>
          <a:solidFill>
            <a:srgbClr val="F1850F"/>
          </a:solidFill>
          <a:ln w="38100">
            <a:solidFill>
              <a:schemeClr val="bg1"/>
            </a:solidFill>
          </a:ln>
          <a:effectLst>
            <a:outerShdw blurRad="50800" dist="38100" dir="2700000" algn="tl" rotWithShape="0">
              <a:prstClr val="black">
                <a:alpha val="40000"/>
              </a:prstClr>
            </a:outerShdw>
          </a:effectLst>
        </p:spPr>
        <p:txBody>
          <a:bodyPr wrap="square" lIns="0" r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400" b="1" dirty="0">
                <a:solidFill>
                  <a:schemeClr val="bg1"/>
                </a:solidFill>
                <a:effectLst>
                  <a:outerShdw blurRad="38100" dist="38100" dir="2700000" algn="tl">
                    <a:srgbClr val="000000">
                      <a:alpha val="43137"/>
                    </a:srgbClr>
                  </a:outerShdw>
                </a:effectLst>
              </a:rPr>
              <a:t>3</a:t>
            </a:r>
            <a:endParaRPr lang="en-US" sz="240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395388" y="4179308"/>
            <a:ext cx="540000" cy="649188"/>
          </a:xfrm>
          <a:prstGeom prst="flowChartConnector">
            <a:avLst/>
          </a:prstGeom>
          <a:solidFill>
            <a:srgbClr val="F1850F"/>
          </a:solidFill>
          <a:ln w="38100">
            <a:solidFill>
              <a:schemeClr val="bg1"/>
            </a:solidFill>
          </a:ln>
          <a:effectLst>
            <a:outerShdw blurRad="50800" dist="38100" dir="2700000" algn="tl" rotWithShape="0">
              <a:prstClr val="black">
                <a:alpha val="40000"/>
              </a:prstClr>
            </a:outerShdw>
          </a:effectLst>
        </p:spPr>
        <p:txBody>
          <a:bodyPr wrap="square" lIns="0" r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400" b="1" dirty="0">
                <a:solidFill>
                  <a:schemeClr val="bg1"/>
                </a:solidFill>
                <a:effectLst>
                  <a:outerShdw blurRad="38100" dist="38100" dir="2700000" algn="tl">
                    <a:srgbClr val="000000">
                      <a:alpha val="43137"/>
                    </a:srgbClr>
                  </a:outerShdw>
                </a:effectLst>
              </a:rPr>
              <a:t>4</a:t>
            </a:r>
            <a:endParaRPr lang="en-US" sz="2400" b="1" dirty="0">
              <a:solidFill>
                <a:schemeClr val="bg1"/>
              </a:solidFill>
              <a:effectLst>
                <a:outerShdw blurRad="38100" dist="38100" dir="2700000" algn="tl">
                  <a:srgbClr val="000000">
                    <a:alpha val="43137"/>
                  </a:srgbClr>
                </a:outerShdw>
              </a:effectLst>
            </a:endParaRPr>
          </a:p>
        </p:txBody>
      </p:sp>
      <p:sp>
        <p:nvSpPr>
          <p:cNvPr id="15" name="TextBox 13"/>
          <p:cNvSpPr txBox="1"/>
          <p:nvPr/>
        </p:nvSpPr>
        <p:spPr>
          <a:xfrm>
            <a:off x="395388" y="2381012"/>
            <a:ext cx="540000" cy="649188"/>
          </a:xfrm>
          <a:prstGeom prst="flowChartConnector">
            <a:avLst/>
          </a:prstGeom>
          <a:solidFill>
            <a:srgbClr val="F1850F"/>
          </a:solidFill>
          <a:ln w="38100">
            <a:solidFill>
              <a:schemeClr val="bg1"/>
            </a:solidFill>
          </a:ln>
          <a:effectLst>
            <a:outerShdw blurRad="50800" dist="38100" dir="2700000" algn="tl" rotWithShape="0">
              <a:prstClr val="black">
                <a:alpha val="40000"/>
              </a:prstClr>
            </a:outerShdw>
          </a:effectLst>
        </p:spPr>
        <p:txBody>
          <a:bodyPr wrap="square" lIns="0" r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400" b="1" dirty="0">
                <a:solidFill>
                  <a:schemeClr val="bg1"/>
                </a:solidFill>
                <a:effectLst>
                  <a:outerShdw blurRad="38100" dist="38100" dir="2700000" algn="tl">
                    <a:srgbClr val="000000">
                      <a:alpha val="43137"/>
                    </a:srgbClr>
                  </a:outerShdw>
                </a:effectLst>
              </a:rPr>
              <a:t>2</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8084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1" y="546414"/>
            <a:ext cx="7509613" cy="807168"/>
          </a:xfrm>
        </p:spPr>
        <p:txBody>
          <a:bodyPr/>
          <a:lstStyle/>
          <a:p>
            <a:r>
              <a:rPr lang="sv-SE" dirty="0" smtClean="0"/>
              <a:t>Lönesamtal 2</a:t>
            </a:r>
            <a:endParaRPr lang="en-US" dirty="0"/>
          </a:p>
        </p:txBody>
      </p:sp>
      <p:sp>
        <p:nvSpPr>
          <p:cNvPr id="3" name="Content Placeholder 2"/>
          <p:cNvSpPr>
            <a:spLocks noGrp="1"/>
          </p:cNvSpPr>
          <p:nvPr>
            <p:ph idx="1"/>
          </p:nvPr>
        </p:nvSpPr>
        <p:spPr>
          <a:xfrm>
            <a:off x="281979" y="1953844"/>
            <a:ext cx="7427913" cy="3483656"/>
          </a:xfrm>
        </p:spPr>
        <p:txBody>
          <a:bodyPr/>
          <a:lstStyle/>
          <a:p>
            <a:pPr marL="342900" indent="-342900">
              <a:buClr>
                <a:srgbClr val="FF6600"/>
              </a:buClr>
              <a:buFont typeface="Wingdings" panose="05000000000000000000" pitchFamily="2" charset="2"/>
              <a:buChar char="v"/>
            </a:pPr>
            <a:r>
              <a:rPr lang="sv-SE" dirty="0" smtClean="0"/>
              <a:t>Överens om ny lön.</a:t>
            </a:r>
          </a:p>
          <a:p>
            <a:pPr marL="342900" indent="-342900">
              <a:buClr>
                <a:srgbClr val="FF6600"/>
              </a:buClr>
              <a:buFont typeface="Wingdings" panose="05000000000000000000" pitchFamily="2" charset="2"/>
              <a:buChar char="v"/>
            </a:pPr>
            <a:r>
              <a:rPr lang="sv-SE" dirty="0" smtClean="0"/>
              <a:t>Ej överens om ny lön men medarbetare begär ej ett förstärkt lönesamtal.</a:t>
            </a:r>
          </a:p>
          <a:p>
            <a:pPr marL="342900" indent="-342900">
              <a:buClr>
                <a:srgbClr val="FF6600"/>
              </a:buClr>
              <a:buFont typeface="Wingdings" panose="05000000000000000000" pitchFamily="2" charset="2"/>
              <a:buChar char="v"/>
            </a:pPr>
            <a:r>
              <a:rPr lang="sv-SE" dirty="0" smtClean="0"/>
              <a:t>Ej överens om ny lön och medarbetare begär ett förstärkt lönesamtal.</a:t>
            </a:r>
          </a:p>
          <a:p>
            <a:endParaRPr lang="sv-SE" dirty="0"/>
          </a:p>
        </p:txBody>
      </p:sp>
      <p:cxnSp>
        <p:nvCxnSpPr>
          <p:cNvPr id="7" name="Straight Connector 6"/>
          <p:cNvCxnSpPr/>
          <p:nvPr/>
        </p:nvCxnSpPr>
        <p:spPr>
          <a:xfrm>
            <a:off x="107504" y="1281574"/>
            <a:ext cx="7776864" cy="0"/>
          </a:xfrm>
          <a:prstGeom prst="line">
            <a:avLst/>
          </a:prstGeom>
          <a:ln w="66675" cap="rnd" cmpd="thickThi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39752" y="592852"/>
            <a:ext cx="274434" cy="369332"/>
          </a:xfrm>
          <a:prstGeom prst="rect">
            <a:avLst/>
          </a:prstGeom>
          <a:noFill/>
        </p:spPr>
        <p:txBody>
          <a:bodyPr wrap="none" rtlCol="0">
            <a:spAutoFit/>
          </a:bodyPr>
          <a:lstStyle/>
          <a:p>
            <a:r>
              <a:rPr lang="sv-SE" dirty="0" smtClean="0"/>
              <a:t>*</a:t>
            </a:r>
            <a:endParaRPr lang="en-US" dirty="0"/>
          </a:p>
        </p:txBody>
      </p:sp>
      <p:sp>
        <p:nvSpPr>
          <p:cNvPr id="5" name="TextBox 4"/>
          <p:cNvSpPr txBox="1"/>
          <p:nvPr/>
        </p:nvSpPr>
        <p:spPr>
          <a:xfrm>
            <a:off x="6804248" y="4528618"/>
            <a:ext cx="2172390" cy="276999"/>
          </a:xfrm>
          <a:prstGeom prst="rect">
            <a:avLst/>
          </a:prstGeom>
          <a:noFill/>
        </p:spPr>
        <p:txBody>
          <a:bodyPr wrap="none" rtlCol="0">
            <a:spAutoFit/>
          </a:bodyPr>
          <a:lstStyle/>
          <a:p>
            <a:r>
              <a:rPr lang="sv-SE" sz="1200" dirty="0" smtClean="0"/>
              <a:t>* kan eventuellt bli två samtal</a:t>
            </a:r>
            <a:endParaRPr lang="en-US" sz="1200" dirty="0"/>
          </a:p>
        </p:txBody>
      </p:sp>
    </p:spTree>
    <p:extLst>
      <p:ext uri="{BB962C8B-B14F-4D97-AF65-F5344CB8AC3E}">
        <p14:creationId xmlns:p14="http://schemas.microsoft.com/office/powerpoint/2010/main" val="4079880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2</a:t>
            </a:fld>
            <a:endParaRPr lang="en-US"/>
          </a:p>
        </p:txBody>
      </p:sp>
      <p:sp>
        <p:nvSpPr>
          <p:cNvPr id="7" name="Rectangle 6"/>
          <p:cNvSpPr/>
          <p:nvPr/>
        </p:nvSpPr>
        <p:spPr>
          <a:xfrm>
            <a:off x="251520" y="1203598"/>
            <a:ext cx="8712968" cy="3293209"/>
          </a:xfrm>
          <a:prstGeom prst="rect">
            <a:avLst/>
          </a:prstGeom>
        </p:spPr>
        <p:txBody>
          <a:bodyPr wrap="square">
            <a:spAutoFit/>
          </a:bodyPr>
          <a:lstStyle/>
          <a:p>
            <a:r>
              <a:rPr lang="sv-SE" sz="2800" b="1" dirty="0">
                <a:solidFill>
                  <a:prstClr val="black"/>
                </a:solidFill>
                <a:latin typeface="Calibri"/>
              </a:rPr>
              <a:t>Mindre byråkrati och mer ansvar</a:t>
            </a:r>
            <a:r>
              <a:rPr lang="sv-SE" sz="2800" b="1" dirty="0" smtClean="0">
                <a:solidFill>
                  <a:prstClr val="black"/>
                </a:solidFill>
                <a:latin typeface="Calibri"/>
              </a:rPr>
              <a:t>!</a:t>
            </a:r>
            <a:br>
              <a:rPr lang="sv-SE" sz="2800" b="1" dirty="0" smtClean="0">
                <a:solidFill>
                  <a:prstClr val="black"/>
                </a:solidFill>
                <a:latin typeface="Calibri"/>
              </a:rPr>
            </a:br>
            <a:r>
              <a:rPr lang="sv-SE" sz="2800" b="1" dirty="0" smtClean="0">
                <a:solidFill>
                  <a:prstClr val="black"/>
                </a:solidFill>
                <a:latin typeface="Calibri"/>
              </a:rPr>
              <a:t>Det </a:t>
            </a:r>
            <a:r>
              <a:rPr lang="sv-SE" sz="2800" b="1" dirty="0">
                <a:solidFill>
                  <a:prstClr val="black"/>
                </a:solidFill>
                <a:latin typeface="Calibri"/>
              </a:rPr>
              <a:t>är vad som </a:t>
            </a:r>
            <a:r>
              <a:rPr lang="sv-SE" sz="2800" b="1" dirty="0" smtClean="0">
                <a:solidFill>
                  <a:prstClr val="black"/>
                </a:solidFill>
                <a:latin typeface="Calibri"/>
              </a:rPr>
              <a:t>ligger bakom </a:t>
            </a:r>
            <a:r>
              <a:rPr lang="sv-SE" sz="2800" b="1" dirty="0">
                <a:solidFill>
                  <a:prstClr val="black"/>
                </a:solidFill>
                <a:latin typeface="Calibri"/>
              </a:rPr>
              <a:t>Volvo Car Groups satsning på delegerat ansvar </a:t>
            </a:r>
            <a:r>
              <a:rPr lang="sv-SE" sz="2800" b="1" dirty="0" smtClean="0">
                <a:solidFill>
                  <a:prstClr val="black"/>
                </a:solidFill>
                <a:latin typeface="Calibri"/>
              </a:rPr>
              <a:t>för lönesättning </a:t>
            </a:r>
            <a:r>
              <a:rPr lang="sv-SE" sz="2800" b="1" dirty="0">
                <a:solidFill>
                  <a:prstClr val="black"/>
                </a:solidFill>
                <a:latin typeface="Calibri"/>
              </a:rPr>
              <a:t>av tjänstemän. </a:t>
            </a:r>
            <a:r>
              <a:rPr lang="sv-SE" sz="2800" b="1" dirty="0" smtClean="0">
                <a:solidFill>
                  <a:prstClr val="black"/>
                </a:solidFill>
                <a:latin typeface="Calibri"/>
              </a:rPr>
              <a:t/>
            </a:r>
            <a:br>
              <a:rPr lang="sv-SE" sz="2800" b="1" dirty="0" smtClean="0">
                <a:solidFill>
                  <a:prstClr val="black"/>
                </a:solidFill>
                <a:latin typeface="Calibri"/>
              </a:rPr>
            </a:br>
            <a:r>
              <a:rPr lang="sv-SE" sz="2800" b="1" dirty="0" smtClean="0">
                <a:solidFill>
                  <a:prstClr val="black"/>
                </a:solidFill>
                <a:latin typeface="Calibri"/>
              </a:rPr>
              <a:t>Under </a:t>
            </a:r>
            <a:r>
              <a:rPr lang="sv-SE" sz="2800" b="1" dirty="0">
                <a:solidFill>
                  <a:prstClr val="black"/>
                </a:solidFill>
                <a:latin typeface="Calibri"/>
              </a:rPr>
              <a:t>hösten </a:t>
            </a:r>
            <a:r>
              <a:rPr lang="sv-SE" sz="2800" b="1" dirty="0" smtClean="0">
                <a:solidFill>
                  <a:prstClr val="black"/>
                </a:solidFill>
                <a:latin typeface="Calibri"/>
              </a:rPr>
              <a:t>startar implementeringen </a:t>
            </a:r>
            <a:r>
              <a:rPr lang="sv-SE" sz="2800" b="1" dirty="0">
                <a:solidFill>
                  <a:prstClr val="black"/>
                </a:solidFill>
                <a:latin typeface="Calibri"/>
              </a:rPr>
              <a:t>i Sverige</a:t>
            </a:r>
            <a:r>
              <a:rPr lang="sv-SE" sz="2800" b="1" dirty="0" smtClean="0">
                <a:solidFill>
                  <a:prstClr val="black"/>
                </a:solidFill>
                <a:latin typeface="Calibri"/>
              </a:rPr>
              <a:t>.</a:t>
            </a:r>
            <a:endParaRPr lang="sv-SE" dirty="0">
              <a:solidFill>
                <a:prstClr val="black"/>
              </a:solidFill>
              <a:latin typeface="Calibri"/>
            </a:endParaRPr>
          </a:p>
          <a:p>
            <a:r>
              <a:rPr lang="sv-SE" sz="2400" dirty="0">
                <a:solidFill>
                  <a:prstClr val="black"/>
                </a:solidFill>
                <a:latin typeface="Calibri"/>
              </a:rPr>
              <a:t>För att öka engagemanget hos medarbetarna att själva kunna</a:t>
            </a:r>
          </a:p>
          <a:p>
            <a:r>
              <a:rPr lang="sv-SE" sz="2400" dirty="0">
                <a:solidFill>
                  <a:prstClr val="black"/>
                </a:solidFill>
                <a:latin typeface="Calibri"/>
              </a:rPr>
              <a:t>påverka sin egen ersättning, samt för att förstärka möjligheten</a:t>
            </a:r>
          </a:p>
          <a:p>
            <a:r>
              <a:rPr lang="sv-SE" sz="2400" dirty="0">
                <a:solidFill>
                  <a:prstClr val="black"/>
                </a:solidFill>
                <a:latin typeface="Calibri"/>
              </a:rPr>
              <a:t>till inflytande inom varje funktion, </a:t>
            </a:r>
            <a:r>
              <a:rPr lang="sv-SE" sz="2400" b="1" dirty="0">
                <a:solidFill>
                  <a:prstClr val="black"/>
                </a:solidFill>
                <a:latin typeface="Calibri"/>
              </a:rPr>
              <a:t>förändras</a:t>
            </a:r>
            <a:r>
              <a:rPr lang="sv-SE" sz="2400" dirty="0">
                <a:solidFill>
                  <a:prstClr val="black"/>
                </a:solidFill>
                <a:latin typeface="Calibri"/>
              </a:rPr>
              <a:t> </a:t>
            </a:r>
            <a:r>
              <a:rPr lang="sv-SE" sz="2400" b="1" dirty="0" smtClean="0">
                <a:solidFill>
                  <a:prstClr val="black"/>
                </a:solidFill>
                <a:latin typeface="Calibri"/>
              </a:rPr>
              <a:t>löneprocesserna</a:t>
            </a:r>
            <a:r>
              <a:rPr lang="sv-SE" sz="2400" dirty="0" smtClean="0">
                <a:solidFill>
                  <a:prstClr val="black"/>
                </a:solidFill>
                <a:latin typeface="Calibri"/>
              </a:rPr>
              <a:t>.</a:t>
            </a:r>
            <a:br>
              <a:rPr lang="sv-SE" sz="2400" dirty="0" smtClean="0">
                <a:solidFill>
                  <a:prstClr val="black"/>
                </a:solidFill>
                <a:latin typeface="Calibri"/>
              </a:rPr>
            </a:br>
            <a:endParaRPr lang="sv-SE" sz="2400" dirty="0">
              <a:solidFill>
                <a:prstClr val="black"/>
              </a:solidFill>
              <a:latin typeface="Calibri"/>
            </a:endParaRPr>
          </a:p>
        </p:txBody>
      </p:sp>
    </p:spTree>
    <p:extLst>
      <p:ext uri="{BB962C8B-B14F-4D97-AF65-F5344CB8AC3E}">
        <p14:creationId xmlns:p14="http://schemas.microsoft.com/office/powerpoint/2010/main" val="1474736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1" y="915566"/>
            <a:ext cx="7509613" cy="807168"/>
          </a:xfrm>
        </p:spPr>
        <p:txBody>
          <a:bodyPr/>
          <a:lstStyle/>
          <a:p>
            <a:pPr lvl="2" algn="l" rtl="0">
              <a:lnSpc>
                <a:spcPct val="75000"/>
              </a:lnSpc>
              <a:spcBef>
                <a:spcPct val="0"/>
              </a:spcBef>
            </a:pPr>
            <a:r>
              <a:rPr lang="sv-SE" sz="3600" kern="1200" dirty="0" smtClean="0">
                <a:solidFill>
                  <a:srgbClr val="4D4D4D"/>
                </a:solidFill>
                <a:latin typeface="+mj-lt"/>
                <a:ea typeface="+mj-ea"/>
                <a:cs typeface="+mj-cs"/>
              </a:rPr>
              <a:t>Förstärkt lönesamtal</a:t>
            </a:r>
            <a:r>
              <a:rPr lang="sv-SE" b="1" dirty="0" smtClean="0"/>
              <a:t/>
            </a:r>
            <a:br>
              <a:rPr lang="sv-SE" b="1" dirty="0" smtClean="0"/>
            </a:br>
            <a:endParaRPr lang="sv-SE" dirty="0"/>
          </a:p>
        </p:txBody>
      </p:sp>
      <p:sp>
        <p:nvSpPr>
          <p:cNvPr id="3" name="Content Placeholder 2"/>
          <p:cNvSpPr>
            <a:spLocks noGrp="1"/>
          </p:cNvSpPr>
          <p:nvPr>
            <p:ph idx="1"/>
          </p:nvPr>
        </p:nvSpPr>
        <p:spPr>
          <a:xfrm>
            <a:off x="300564" y="1679713"/>
            <a:ext cx="7427913" cy="1684125"/>
          </a:xfrm>
        </p:spPr>
        <p:txBody>
          <a:bodyPr/>
          <a:lstStyle/>
          <a:p>
            <a:r>
              <a:rPr lang="sv-SE" dirty="0" smtClean="0"/>
              <a:t>Syfte med det förstärkta lönesamtalet:</a:t>
            </a:r>
          </a:p>
          <a:p>
            <a:pPr marL="342900" lvl="0" indent="-342900">
              <a:buFont typeface="Arial" panose="020B0604020202020204" pitchFamily="34" charset="0"/>
              <a:buChar char="•"/>
            </a:pPr>
            <a:r>
              <a:rPr lang="sv-SE" dirty="0" smtClean="0"/>
              <a:t>Sträva efter att löneökningen blir en gemensam överenskommelse mellan chefen och medarbetaren.</a:t>
            </a:r>
          </a:p>
          <a:p>
            <a:pPr marL="342900" lvl="0" indent="-342900">
              <a:buFont typeface="Arial" panose="020B0604020202020204" pitchFamily="34" charset="0"/>
              <a:buChar char="•"/>
            </a:pPr>
            <a:r>
              <a:rPr lang="sv-SE" dirty="0" smtClean="0"/>
              <a:t>Fastställa löneökningen.</a:t>
            </a:r>
          </a:p>
          <a:p>
            <a:endParaRPr lang="sv-SE" dirty="0"/>
          </a:p>
        </p:txBody>
      </p:sp>
      <p:sp>
        <p:nvSpPr>
          <p:cNvPr id="6" name="Slide Number Placeholder 5"/>
          <p:cNvSpPr>
            <a:spLocks noGrp="1"/>
          </p:cNvSpPr>
          <p:nvPr>
            <p:ph type="sldNum" sz="quarter" idx="12"/>
          </p:nvPr>
        </p:nvSpPr>
        <p:spPr/>
        <p:txBody>
          <a:bodyPr/>
          <a:lstStyle/>
          <a:p>
            <a:fld id="{FC94BCDA-DB8F-46B7-A02B-4E00D34BB97C}" type="slidenum">
              <a:rPr lang="en-US" smtClean="0"/>
              <a:t>20</a:t>
            </a:fld>
            <a:endParaRPr lang="en-US"/>
          </a:p>
        </p:txBody>
      </p:sp>
      <p:cxnSp>
        <p:nvCxnSpPr>
          <p:cNvPr id="7" name="Straight Connector 6"/>
          <p:cNvCxnSpPr/>
          <p:nvPr/>
        </p:nvCxnSpPr>
        <p:spPr>
          <a:xfrm>
            <a:off x="107504" y="843558"/>
            <a:ext cx="7776864" cy="0"/>
          </a:xfrm>
          <a:prstGeom prst="line">
            <a:avLst/>
          </a:prstGeom>
          <a:ln w="66675" cap="rnd" cmpd="thickThi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233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1" y="555526"/>
            <a:ext cx="7509613" cy="591144"/>
          </a:xfrm>
        </p:spPr>
        <p:txBody>
          <a:bodyPr/>
          <a:lstStyle/>
          <a:p>
            <a:r>
              <a:rPr lang="sv-SE" dirty="0" smtClean="0"/>
              <a:t>Nästa steg</a:t>
            </a:r>
            <a:endParaRPr lang="en-US" dirty="0"/>
          </a:p>
        </p:txBody>
      </p:sp>
      <p:cxnSp>
        <p:nvCxnSpPr>
          <p:cNvPr id="7" name="Straight Connector 6"/>
          <p:cNvCxnSpPr/>
          <p:nvPr/>
        </p:nvCxnSpPr>
        <p:spPr>
          <a:xfrm>
            <a:off x="107504" y="1146670"/>
            <a:ext cx="7776864" cy="0"/>
          </a:xfrm>
          <a:prstGeom prst="line">
            <a:avLst/>
          </a:prstGeom>
          <a:ln w="66675" cap="rnd" cmpd="thickThin">
            <a:solidFill>
              <a:srgbClr val="FF66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038" y="1368968"/>
            <a:ext cx="8236752" cy="343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496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22</a:t>
            </a:fld>
            <a:endParaRPr lang="en-US"/>
          </a:p>
        </p:txBody>
      </p:sp>
      <p:sp>
        <p:nvSpPr>
          <p:cNvPr id="6" name="Rectangle 5"/>
          <p:cNvSpPr/>
          <p:nvPr/>
        </p:nvSpPr>
        <p:spPr>
          <a:xfrm>
            <a:off x="107504" y="1173976"/>
            <a:ext cx="8856984" cy="4278094"/>
          </a:xfrm>
          <a:prstGeom prst="rect">
            <a:avLst/>
          </a:prstGeom>
        </p:spPr>
        <p:txBody>
          <a:bodyPr wrap="square">
            <a:spAutoFit/>
          </a:bodyPr>
          <a:lstStyle/>
          <a:p>
            <a:r>
              <a:rPr lang="sv-SE" sz="2000" b="1" dirty="0"/>
              <a:t>Linjen äger lönesättningen</a:t>
            </a:r>
          </a:p>
          <a:p>
            <a:r>
              <a:rPr lang="sv-SE" dirty="0"/>
              <a:t>Linjen, det vill säga respektive funktion kommer att äga sin egen lönesättning och ansvara för den. </a:t>
            </a:r>
            <a:br>
              <a:rPr lang="sv-SE" dirty="0"/>
            </a:br>
            <a:r>
              <a:rPr lang="sv-SE" dirty="0"/>
              <a:t/>
            </a:r>
            <a:br>
              <a:rPr lang="sv-SE" dirty="0"/>
            </a:br>
            <a:r>
              <a:rPr lang="sv-SE" b="1" dirty="0"/>
              <a:t>Förändringen i korthet</a:t>
            </a:r>
          </a:p>
          <a:p>
            <a:pPr marL="342900" indent="-342900">
              <a:buFont typeface="Arial" panose="020B0604020202020204" pitchFamily="34" charset="0"/>
              <a:buChar char="•"/>
            </a:pPr>
            <a:r>
              <a:rPr lang="sv-SE" dirty="0"/>
              <a:t>Löneboxarna kommer att ersättas med ett lönespann per jobb, baserat på en </a:t>
            </a:r>
            <a:r>
              <a:rPr lang="sv-SE" b="1" dirty="0"/>
              <a:t>marknadslönereferens</a:t>
            </a:r>
            <a:r>
              <a:rPr lang="sv-SE" dirty="0"/>
              <a:t>.</a:t>
            </a:r>
          </a:p>
          <a:p>
            <a:pPr marL="342900" indent="-342900">
              <a:buFont typeface="Arial" panose="020B0604020202020204" pitchFamily="34" charset="0"/>
              <a:buChar char="•"/>
            </a:pPr>
            <a:r>
              <a:rPr lang="sv-SE" dirty="0" smtClean="0"/>
              <a:t>Farfarsprincipen kommer </a:t>
            </a:r>
            <a:r>
              <a:rPr lang="sv-SE" dirty="0"/>
              <a:t>att tillämpas genom att initierande chefs chef ska godkänna ny lön.</a:t>
            </a:r>
          </a:p>
          <a:p>
            <a:pPr marL="342900" indent="-342900">
              <a:buFont typeface="Arial" panose="020B0604020202020204" pitchFamily="34" charset="0"/>
              <a:buChar char="•"/>
            </a:pPr>
            <a:r>
              <a:rPr lang="sv-SE" dirty="0"/>
              <a:t>Linjeorganisationen får sätta lön inom jobbets lönespann då medarbetare antar ett nytt jobb.</a:t>
            </a:r>
          </a:p>
          <a:p>
            <a:pPr marL="342900" indent="-342900">
              <a:buFont typeface="Arial" panose="020B0604020202020204" pitchFamily="34" charset="0"/>
              <a:buChar char="•"/>
            </a:pPr>
            <a:r>
              <a:rPr lang="sv-SE" dirty="0"/>
              <a:t>I lönerevisionen kommer respektive funktion eller ort få en lönerevisionsbudget. Den ska fördelas efter lokala prioriteringar.</a:t>
            </a:r>
          </a:p>
          <a:p>
            <a:endParaRPr lang="sv-SE" dirty="0"/>
          </a:p>
          <a:p>
            <a:r>
              <a:rPr lang="sv-SE" dirty="0"/>
              <a:t>.</a:t>
            </a:r>
          </a:p>
        </p:txBody>
      </p:sp>
    </p:spTree>
    <p:extLst>
      <p:ext uri="{BB962C8B-B14F-4D97-AF65-F5344CB8AC3E}">
        <p14:creationId xmlns:p14="http://schemas.microsoft.com/office/powerpoint/2010/main" val="4218616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23</a:t>
            </a:fld>
            <a:endParaRPr lang="en-US"/>
          </a:p>
        </p:txBody>
      </p:sp>
      <p:sp>
        <p:nvSpPr>
          <p:cNvPr id="6" name="Rectangle 5"/>
          <p:cNvSpPr/>
          <p:nvPr/>
        </p:nvSpPr>
        <p:spPr>
          <a:xfrm>
            <a:off x="179512" y="1110679"/>
            <a:ext cx="7920880" cy="3693319"/>
          </a:xfrm>
          <a:prstGeom prst="rect">
            <a:avLst/>
          </a:prstGeom>
        </p:spPr>
        <p:txBody>
          <a:bodyPr wrap="square">
            <a:spAutoFit/>
          </a:bodyPr>
          <a:lstStyle/>
          <a:p>
            <a:pPr marL="457200" indent="-457200">
              <a:buFont typeface="Arial" panose="020B0604020202020204" pitchFamily="34" charset="0"/>
              <a:buChar char="•"/>
            </a:pPr>
            <a:r>
              <a:rPr lang="sv-SE" dirty="0"/>
              <a:t>Lönesamtalen mellan chef-medarbetare kommer att inledas med ett samtal som syftar till att klargöra ömsesidiga förväntningar. Detta gäller alltså såväl medarbetarens förväntningar på lön som chefens krav och förväntningar på medarbetarens arbetsinsats. </a:t>
            </a:r>
            <a:br>
              <a:rPr lang="sv-SE" dirty="0"/>
            </a:br>
            <a:r>
              <a:rPr lang="sv-SE" dirty="0"/>
              <a:t>Efter linjens övergripande lönesättning ska sedan ett nytt lönesamtal mellan chef-medarbetare hållas där syftet är att försöka nå samsyn om den nya lönen.</a:t>
            </a:r>
          </a:p>
          <a:p>
            <a:pPr marL="457200" indent="-457200">
              <a:buFont typeface="Arial" panose="020B0604020202020204" pitchFamily="34" charset="0"/>
              <a:buChar char="•"/>
            </a:pPr>
            <a:r>
              <a:rPr lang="sv-SE" dirty="0"/>
              <a:t>HR kommer att ta en mer rådgivande roll, genom att stödja cheferna i att fatta rätt beslut och i att sätta rätt</a:t>
            </a:r>
          </a:p>
          <a:p>
            <a:pPr marL="457200" indent="-457200">
              <a:buFont typeface="Arial" panose="020B0604020202020204" pitchFamily="34" charset="0"/>
              <a:buChar char="•"/>
            </a:pPr>
            <a:r>
              <a:rPr lang="sv-SE" dirty="0"/>
              <a:t>löner i enighet med de funktionella strategierna. Vid implementeringen under hösten kommer HR ta ett stort</a:t>
            </a:r>
          </a:p>
          <a:p>
            <a:pPr marL="457200" indent="-457200">
              <a:buFont typeface="Arial" panose="020B0604020202020204" pitchFamily="34" charset="0"/>
              <a:buChar char="•"/>
            </a:pPr>
            <a:r>
              <a:rPr lang="sv-SE" dirty="0"/>
              <a:t>ansvar för att stödja linjen att skapa struktur och strategier för att ta det nya ansvaret</a:t>
            </a:r>
          </a:p>
        </p:txBody>
      </p:sp>
    </p:spTree>
    <p:extLst>
      <p:ext uri="{BB962C8B-B14F-4D97-AF65-F5344CB8AC3E}">
        <p14:creationId xmlns:p14="http://schemas.microsoft.com/office/powerpoint/2010/main" val="4070664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3</a:t>
            </a:fld>
            <a:endParaRPr lang="en-US"/>
          </a:p>
        </p:txBody>
      </p:sp>
      <p:sp>
        <p:nvSpPr>
          <p:cNvPr id="6" name="Rectangle 5"/>
          <p:cNvSpPr/>
          <p:nvPr/>
        </p:nvSpPr>
        <p:spPr>
          <a:xfrm>
            <a:off x="179512" y="1203598"/>
            <a:ext cx="8856984" cy="2893100"/>
          </a:xfrm>
          <a:prstGeom prst="rect">
            <a:avLst/>
          </a:prstGeom>
        </p:spPr>
        <p:txBody>
          <a:bodyPr wrap="square">
            <a:spAutoFit/>
          </a:bodyPr>
          <a:lstStyle/>
          <a:p>
            <a:r>
              <a:rPr lang="sv-SE" sz="2000" dirty="0"/>
              <a:t>Förändring i företagets lönefilosofi</a:t>
            </a:r>
          </a:p>
          <a:p>
            <a:r>
              <a:rPr lang="sv-SE" dirty="0"/>
              <a:t>I den nya löneprocessen utkristalliseras tre områden som</a:t>
            </a:r>
          </a:p>
          <a:p>
            <a:r>
              <a:rPr lang="sv-SE" dirty="0"/>
              <a:t>särskilt värdefulla att förhålla sig till:</a:t>
            </a:r>
          </a:p>
          <a:p>
            <a:endParaRPr lang="sv-SE" dirty="0"/>
          </a:p>
          <a:p>
            <a:r>
              <a:rPr lang="sv-SE" b="1" dirty="0"/>
              <a:t>Du</a:t>
            </a:r>
            <a:r>
              <a:rPr lang="sv-SE" dirty="0"/>
              <a:t> ansvarar själv för </a:t>
            </a:r>
            <a:r>
              <a:rPr lang="sv-SE" b="1" dirty="0"/>
              <a:t>din</a:t>
            </a:r>
            <a:r>
              <a:rPr lang="sv-SE" dirty="0"/>
              <a:t> utveckling och förhandlar </a:t>
            </a:r>
            <a:r>
              <a:rPr lang="sv-SE" b="1" dirty="0"/>
              <a:t>din egen lön</a:t>
            </a:r>
            <a:br>
              <a:rPr lang="sv-SE" b="1" dirty="0"/>
            </a:br>
            <a:r>
              <a:rPr lang="sv-SE" dirty="0"/>
              <a:t/>
            </a:r>
            <a:br>
              <a:rPr lang="sv-SE" dirty="0"/>
            </a:br>
            <a:r>
              <a:rPr lang="sv-SE" dirty="0"/>
              <a:t>Din </a:t>
            </a:r>
            <a:r>
              <a:rPr lang="sv-SE" b="1" dirty="0"/>
              <a:t>historiska</a:t>
            </a:r>
            <a:r>
              <a:rPr lang="sv-SE" dirty="0"/>
              <a:t> prestation(både måluppfyllnad och Aspired Culture</a:t>
            </a:r>
            <a:r>
              <a:rPr lang="sv-SE" dirty="0" smtClean="0"/>
              <a:t>),</a:t>
            </a:r>
          </a:p>
          <a:p>
            <a:r>
              <a:rPr lang="sv-SE" dirty="0" smtClean="0"/>
              <a:t>din </a:t>
            </a:r>
            <a:r>
              <a:rPr lang="sv-SE" dirty="0"/>
              <a:t>tjänsts marknadsläge samt din potential</a:t>
            </a:r>
            <a:br>
              <a:rPr lang="sv-SE" dirty="0"/>
            </a:br>
            <a:endParaRPr lang="sv-SE" dirty="0"/>
          </a:p>
          <a:p>
            <a:r>
              <a:rPr lang="sv-SE" dirty="0"/>
              <a:t>Din </a:t>
            </a:r>
            <a:r>
              <a:rPr lang="sv-SE" dirty="0" err="1"/>
              <a:t>performance</a:t>
            </a:r>
            <a:r>
              <a:rPr lang="sv-SE" dirty="0"/>
              <a:t> </a:t>
            </a:r>
            <a:r>
              <a:rPr lang="sv-SE" dirty="0" err="1"/>
              <a:t>review</a:t>
            </a:r>
            <a:r>
              <a:rPr lang="sv-SE" dirty="0"/>
              <a:t> har avgörande betydelse för </a:t>
            </a:r>
            <a:r>
              <a:rPr lang="sv-SE" dirty="0" smtClean="0"/>
              <a:t>påslaget.</a:t>
            </a:r>
            <a:endParaRPr lang="sv-SE" dirty="0"/>
          </a:p>
        </p:txBody>
      </p:sp>
    </p:spTree>
    <p:extLst>
      <p:ext uri="{BB962C8B-B14F-4D97-AF65-F5344CB8AC3E}">
        <p14:creationId xmlns:p14="http://schemas.microsoft.com/office/powerpoint/2010/main" val="776612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4</a:t>
            </a:fld>
            <a:endParaRPr lang="en-US"/>
          </a:p>
        </p:txBody>
      </p:sp>
      <p:sp>
        <p:nvSpPr>
          <p:cNvPr id="6" name="Rectangle 5"/>
          <p:cNvSpPr/>
          <p:nvPr/>
        </p:nvSpPr>
        <p:spPr>
          <a:xfrm>
            <a:off x="179512" y="1041110"/>
            <a:ext cx="7992888" cy="3834896"/>
          </a:xfrm>
          <a:prstGeom prst="rect">
            <a:avLst/>
          </a:prstGeom>
        </p:spPr>
        <p:txBody>
          <a:bodyPr wrap="square">
            <a:spAutoFit/>
          </a:bodyPr>
          <a:lstStyle/>
          <a:p>
            <a:pPr>
              <a:lnSpc>
                <a:spcPct val="80000"/>
              </a:lnSpc>
            </a:pPr>
            <a:r>
              <a:rPr lang="sv-SE" b="1" i="1" dirty="0" smtClean="0"/>
              <a:t>För att kunna attrahera, utveckla och behålla anställda av den kaliber som behövs för att säkerställa framtida tillväxt och framgång behöver Volvo Personvagnar erbjuda ett totalt belöningserbjudande som är:</a:t>
            </a:r>
          </a:p>
          <a:p>
            <a:pPr>
              <a:lnSpc>
                <a:spcPct val="80000"/>
              </a:lnSpc>
            </a:pPr>
            <a:endParaRPr lang="sv-SE" sz="2400" dirty="0" smtClean="0">
              <a:latin typeface="Volvo Broad" pitchFamily="2" charset="0"/>
            </a:endParaRPr>
          </a:p>
          <a:p>
            <a:pPr>
              <a:lnSpc>
                <a:spcPct val="80000"/>
              </a:lnSpc>
            </a:pPr>
            <a:r>
              <a:rPr lang="sv-SE" sz="2800" dirty="0" smtClean="0">
                <a:latin typeface="Volvo Broad" pitchFamily="2" charset="0"/>
              </a:rPr>
              <a:t>prestationsdrivet</a:t>
            </a:r>
            <a:endParaRPr lang="sv-SE" sz="2400" dirty="0" smtClean="0">
              <a:latin typeface="Volvo Broad" pitchFamily="2" charset="0"/>
            </a:endParaRPr>
          </a:p>
          <a:p>
            <a:pPr>
              <a:lnSpc>
                <a:spcPct val="80000"/>
              </a:lnSpc>
              <a:buFont typeface="Wingdings" pitchFamily="2" charset="2"/>
              <a:buChar char="§"/>
            </a:pPr>
            <a:r>
              <a:rPr lang="sv-SE" sz="1400" dirty="0" smtClean="0">
                <a:solidFill>
                  <a:srgbClr val="777777"/>
                </a:solidFill>
              </a:rPr>
              <a:t> </a:t>
            </a:r>
            <a:r>
              <a:rPr lang="sv-SE" dirty="0" smtClean="0"/>
              <a:t>Belöning skall driva bestående förbättringar i prestation</a:t>
            </a:r>
            <a:endParaRPr lang="sv-SE" dirty="0" smtClean="0">
              <a:solidFill>
                <a:srgbClr val="777777"/>
              </a:solidFill>
            </a:endParaRPr>
          </a:p>
          <a:p>
            <a:pPr>
              <a:lnSpc>
                <a:spcPct val="80000"/>
              </a:lnSpc>
              <a:buFont typeface="Wingdings" pitchFamily="2" charset="2"/>
              <a:buChar char="§"/>
            </a:pPr>
            <a:endParaRPr lang="sv-SE" sz="1200" dirty="0" smtClean="0">
              <a:latin typeface="Volvo Broad" pitchFamily="2" charset="0"/>
            </a:endParaRPr>
          </a:p>
          <a:p>
            <a:pPr>
              <a:lnSpc>
                <a:spcPct val="80000"/>
              </a:lnSpc>
            </a:pPr>
            <a:r>
              <a:rPr lang="sv-SE" sz="2800" dirty="0" smtClean="0">
                <a:latin typeface="Volvo Broad" pitchFamily="2" charset="0"/>
              </a:rPr>
              <a:t>marknadsanpassade</a:t>
            </a:r>
            <a:endParaRPr lang="sv-SE" sz="2400" dirty="0" smtClean="0">
              <a:latin typeface="Volvo Broad" pitchFamily="2" charset="0"/>
            </a:endParaRPr>
          </a:p>
          <a:p>
            <a:pPr>
              <a:lnSpc>
                <a:spcPct val="80000"/>
              </a:lnSpc>
              <a:buFont typeface="Wingdings" pitchFamily="2" charset="2"/>
              <a:buChar char="§"/>
            </a:pPr>
            <a:r>
              <a:rPr lang="sv-SE" sz="1400" dirty="0" smtClean="0">
                <a:solidFill>
                  <a:srgbClr val="777777"/>
                </a:solidFill>
              </a:rPr>
              <a:t> </a:t>
            </a:r>
            <a:r>
              <a:rPr lang="sv-SE" dirty="0"/>
              <a:t>Inom relevant marknad</a:t>
            </a:r>
          </a:p>
          <a:p>
            <a:pPr>
              <a:lnSpc>
                <a:spcPct val="80000"/>
              </a:lnSpc>
              <a:buFontTx/>
              <a:buChar char="-"/>
            </a:pPr>
            <a:endParaRPr lang="sv-SE" sz="1200" dirty="0" smtClean="0">
              <a:latin typeface="Volvo Broad" pitchFamily="2" charset="0"/>
            </a:endParaRPr>
          </a:p>
          <a:p>
            <a:pPr>
              <a:lnSpc>
                <a:spcPct val="80000"/>
              </a:lnSpc>
            </a:pPr>
            <a:r>
              <a:rPr lang="sv-SE" sz="2800" dirty="0" smtClean="0">
                <a:latin typeface="Volvo Broad" pitchFamily="2" charset="0"/>
              </a:rPr>
              <a:t>Anpassat till dig</a:t>
            </a:r>
          </a:p>
          <a:p>
            <a:pPr>
              <a:lnSpc>
                <a:spcPct val="80000"/>
              </a:lnSpc>
              <a:buFont typeface="Wingdings" pitchFamily="2" charset="2"/>
              <a:buChar char="§"/>
            </a:pPr>
            <a:r>
              <a:rPr lang="sv-SE" sz="1400" dirty="0" smtClean="0">
                <a:solidFill>
                  <a:srgbClr val="777777"/>
                </a:solidFill>
              </a:rPr>
              <a:t> </a:t>
            </a:r>
            <a:r>
              <a:rPr lang="sv-SE" dirty="0"/>
              <a:t>Optimera det upplevda värdet</a:t>
            </a:r>
          </a:p>
          <a:p>
            <a:pPr>
              <a:lnSpc>
                <a:spcPct val="80000"/>
              </a:lnSpc>
              <a:buFont typeface="Wingdings" pitchFamily="2" charset="2"/>
              <a:buChar char="§"/>
            </a:pPr>
            <a:endParaRPr lang="sv-SE" dirty="0"/>
          </a:p>
          <a:p>
            <a:pPr>
              <a:lnSpc>
                <a:spcPct val="80000"/>
              </a:lnSpc>
            </a:pPr>
            <a:r>
              <a:rPr lang="sv-SE" sz="2800" dirty="0" smtClean="0">
                <a:latin typeface="Volvo Broad" pitchFamily="2" charset="0"/>
              </a:rPr>
              <a:t>INOM BUDGET</a:t>
            </a:r>
            <a:endParaRPr lang="sv-SE" sz="1400" dirty="0" smtClean="0">
              <a:latin typeface="Volvo Broad" pitchFamily="2" charset="0"/>
            </a:endParaRPr>
          </a:p>
          <a:p>
            <a:pPr marL="342900" indent="-342900">
              <a:lnSpc>
                <a:spcPct val="80000"/>
              </a:lnSpc>
              <a:buFont typeface="Arial" panose="020B0604020202020204" pitchFamily="34" charset="0"/>
              <a:buChar char="•"/>
            </a:pPr>
            <a:r>
              <a:rPr lang="sv-SE" dirty="0"/>
              <a:t>Kostnadseffektivt</a:t>
            </a:r>
          </a:p>
        </p:txBody>
      </p:sp>
    </p:spTree>
    <p:extLst>
      <p:ext uri="{BB962C8B-B14F-4D97-AF65-F5344CB8AC3E}">
        <p14:creationId xmlns:p14="http://schemas.microsoft.com/office/powerpoint/2010/main" val="3517804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dirty="0" smtClean="0"/>
              <a:t>Date </a:t>
            </a:r>
            <a:r>
              <a:rPr lang="sv-SE" dirty="0" err="1" smtClean="0"/>
              <a:t>Created</a:t>
            </a:r>
            <a:r>
              <a:rPr lang="sv-SE" dirty="0" smtClean="0"/>
              <a:t>: [YYYY-MM-DD]</a:t>
            </a:r>
            <a:endParaRPr lang="sv-SE" dirty="0"/>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sv-SE" smtClean="0"/>
              <a:t>5</a:t>
            </a:fld>
            <a:endParaRPr lang="sv-SE" dirty="0"/>
          </a:p>
        </p:txBody>
      </p:sp>
      <p:sp>
        <p:nvSpPr>
          <p:cNvPr id="5" name="Rectangle 42"/>
          <p:cNvSpPr txBox="1">
            <a:spLocks noChangeArrowheads="1"/>
          </p:cNvSpPr>
          <p:nvPr/>
        </p:nvSpPr>
        <p:spPr>
          <a:xfrm>
            <a:off x="7863846" y="4884226"/>
            <a:ext cx="1017711"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0" latinLnBrk="0" hangingPunct="0">
              <a:defRPr sz="600" kern="1200">
                <a:solidFill>
                  <a:schemeClr val="tx1"/>
                </a:solidFill>
                <a:latin typeface="Arial" charset="0"/>
                <a:ea typeface="Arial Unicode MS" pitchFamily="34" charset="-128"/>
                <a:cs typeface="Arial Unicode MS" pitchFamily="34" charset="-128"/>
              </a:defRPr>
            </a:lvl1pPr>
            <a:lvl2pPr marL="742950" indent="-285750" algn="l" defTabSz="914400" rtl="0" eaLnBrk="0" latinLnBrk="0" hangingPunct="0">
              <a:defRPr sz="1800" kern="1200">
                <a:solidFill>
                  <a:schemeClr val="tx1"/>
                </a:solidFill>
                <a:latin typeface="Arial" charset="0"/>
                <a:ea typeface="Arial Unicode MS" pitchFamily="34" charset="-128"/>
                <a:cs typeface="Arial Unicode MS" pitchFamily="34" charset="-128"/>
              </a:defRPr>
            </a:lvl2pPr>
            <a:lvl3pPr marL="1143000" indent="-228600" algn="l" defTabSz="914400" rtl="0" eaLnBrk="0" latinLnBrk="0" hangingPunct="0">
              <a:defRPr sz="1800" kern="1200">
                <a:solidFill>
                  <a:schemeClr val="tx1"/>
                </a:solidFill>
                <a:latin typeface="Arial" charset="0"/>
                <a:ea typeface="Arial Unicode MS" pitchFamily="34" charset="-128"/>
                <a:cs typeface="Arial Unicode MS" pitchFamily="34" charset="-128"/>
              </a:defRPr>
            </a:lvl3pPr>
            <a:lvl4pPr marL="1600200" indent="-228600" algn="l" defTabSz="914400" rtl="0" eaLnBrk="0" latinLnBrk="0" hangingPunct="0">
              <a:defRPr sz="1800" kern="1200">
                <a:solidFill>
                  <a:schemeClr val="tx1"/>
                </a:solidFill>
                <a:latin typeface="Arial" charset="0"/>
                <a:ea typeface="Arial Unicode MS" pitchFamily="34" charset="-128"/>
                <a:cs typeface="Arial Unicode MS" pitchFamily="34" charset="-128"/>
              </a:defRPr>
            </a:lvl4pPr>
            <a:lvl5pPr marL="2057400" indent="-228600" algn="l" defTabSz="914400" rtl="0" eaLnBrk="0" latinLnBrk="0" hangingPunct="0">
              <a:defRPr sz="1800" kern="1200">
                <a:solidFill>
                  <a:schemeClr val="tx1"/>
                </a:solidFill>
                <a:latin typeface="Arial" charset="0"/>
                <a:ea typeface="Arial Unicode MS" pitchFamily="34" charset="-128"/>
                <a:cs typeface="Arial Unicode MS" pitchFamily="34" charset="-128"/>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Arial Unicode MS" pitchFamily="34" charset="-128"/>
                <a:cs typeface="Arial Unicode MS" pitchFamily="34" charset="-128"/>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Arial Unicode MS" pitchFamily="34" charset="-128"/>
                <a:cs typeface="Arial Unicode MS" pitchFamily="34" charset="-128"/>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Arial Unicode MS" pitchFamily="34" charset="-128"/>
                <a:cs typeface="Arial Unicode MS" pitchFamily="34" charset="-128"/>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Arial Unicode MS" pitchFamily="34" charset="-128"/>
                <a:cs typeface="Arial Unicode MS" pitchFamily="34" charset="-128"/>
              </a:defRPr>
            </a:lvl9pPr>
          </a:lstStyle>
          <a:p>
            <a:fld id="{6B17ED0E-934B-461E-A8EA-27CA093E24ED}" type="slidenum">
              <a:rPr lang="sv-SE" smtClean="0">
                <a:solidFill>
                  <a:srgbClr val="4D4D4D"/>
                </a:solidFill>
              </a:rPr>
              <a:pPr/>
              <a:t>5</a:t>
            </a:fld>
            <a:endParaRPr lang="sv-SE" dirty="0" smtClean="0">
              <a:solidFill>
                <a:srgbClr val="4D4D4D"/>
              </a:solidFill>
            </a:endParaRPr>
          </a:p>
        </p:txBody>
      </p:sp>
      <p:sp>
        <p:nvSpPr>
          <p:cNvPr id="7" name="Rectangle 2"/>
          <p:cNvSpPr>
            <a:spLocks noChangeArrowheads="1"/>
          </p:cNvSpPr>
          <p:nvPr/>
        </p:nvSpPr>
        <p:spPr bwMode="auto">
          <a:xfrm>
            <a:off x="1754189" y="1006079"/>
            <a:ext cx="65627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70000"/>
              </a:lnSpc>
            </a:pPr>
            <a:endParaRPr lang="sv-SE" sz="2800" b="1" dirty="0">
              <a:solidFill>
                <a:srgbClr val="060B00"/>
              </a:solidFill>
              <a:latin typeface="Volvo Broad Pro" pitchFamily="50" charset="0"/>
            </a:endParaRPr>
          </a:p>
        </p:txBody>
      </p:sp>
      <p:sp>
        <p:nvSpPr>
          <p:cNvPr id="8" name="Text Box 47"/>
          <p:cNvSpPr txBox="1">
            <a:spLocks noChangeArrowheads="1"/>
          </p:cNvSpPr>
          <p:nvPr/>
        </p:nvSpPr>
        <p:spPr bwMode="auto">
          <a:xfrm>
            <a:off x="250826" y="4786313"/>
            <a:ext cx="60483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Unicode MS" pitchFamily="34" charset="-128"/>
                <a:cs typeface="Arial Unicode MS" pitchFamily="34" charset="-128"/>
              </a:defRPr>
            </a:lvl1pPr>
            <a:lvl2pPr marL="742950" indent="-285750" eaLnBrk="0" hangingPunct="0">
              <a:defRPr>
                <a:solidFill>
                  <a:schemeClr val="tx1"/>
                </a:solidFill>
                <a:latin typeface="Arial" charset="0"/>
                <a:ea typeface="Arial Unicode MS" pitchFamily="34" charset="-128"/>
                <a:cs typeface="Arial Unicode MS" pitchFamily="34" charset="-128"/>
              </a:defRPr>
            </a:lvl2pPr>
            <a:lvl3pPr marL="1143000" indent="-228600" eaLnBrk="0" hangingPunct="0">
              <a:defRPr>
                <a:solidFill>
                  <a:schemeClr val="tx1"/>
                </a:solidFill>
                <a:latin typeface="Arial" charset="0"/>
                <a:ea typeface="Arial Unicode MS" pitchFamily="34" charset="-128"/>
                <a:cs typeface="Arial Unicode MS" pitchFamily="34" charset="-128"/>
              </a:defRPr>
            </a:lvl3pPr>
            <a:lvl4pPr marL="1600200" indent="-228600" eaLnBrk="0" hangingPunct="0">
              <a:defRPr>
                <a:solidFill>
                  <a:schemeClr val="tx1"/>
                </a:solidFill>
                <a:latin typeface="Arial" charset="0"/>
                <a:ea typeface="Arial Unicode MS" pitchFamily="34" charset="-128"/>
                <a:cs typeface="Arial Unicode MS" pitchFamily="34" charset="-128"/>
              </a:defRPr>
            </a:lvl4pPr>
            <a:lvl5pPr marL="2057400" indent="-228600"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spcBef>
                <a:spcPct val="50000"/>
              </a:spcBef>
            </a:pPr>
            <a:r>
              <a:rPr lang="sv-SE" sz="1000" dirty="0">
                <a:solidFill>
                  <a:srgbClr val="060B00"/>
                </a:solidFill>
              </a:rPr>
              <a:t/>
            </a:r>
            <a:br>
              <a:rPr lang="sv-SE" sz="1000" dirty="0">
                <a:solidFill>
                  <a:srgbClr val="060B00"/>
                </a:solidFill>
              </a:rPr>
            </a:br>
            <a:r>
              <a:rPr lang="en-US" sz="1000" dirty="0">
                <a:solidFill>
                  <a:srgbClr val="060B00"/>
                </a:solidFill>
              </a:rPr>
              <a:t/>
            </a:r>
            <a:br>
              <a:rPr lang="en-US" sz="1000" dirty="0">
                <a:solidFill>
                  <a:srgbClr val="060B00"/>
                </a:solidFill>
              </a:rPr>
            </a:br>
            <a:endParaRPr lang="sv-SE" sz="1000" dirty="0">
              <a:solidFill>
                <a:srgbClr val="060B00"/>
              </a:solidFill>
            </a:endParaRPr>
          </a:p>
        </p:txBody>
      </p:sp>
      <p:sp>
        <p:nvSpPr>
          <p:cNvPr id="9" name="Rectangle 4"/>
          <p:cNvSpPr>
            <a:spLocks noChangeArrowheads="1"/>
          </p:cNvSpPr>
          <p:nvPr/>
        </p:nvSpPr>
        <p:spPr bwMode="auto">
          <a:xfrm>
            <a:off x="179388" y="1131590"/>
            <a:ext cx="7416800" cy="3564731"/>
          </a:xfrm>
          <a:prstGeom prst="rect">
            <a:avLst/>
          </a:prstGeom>
          <a:gradFill rotWithShape="1">
            <a:gsLst>
              <a:gs pos="0">
                <a:srgbClr val="DCE6F0"/>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4D4D4D"/>
              </a:solidFill>
              <a:ea typeface="Arial Unicode MS" pitchFamily="34" charset="-128"/>
              <a:cs typeface="Arial Unicode MS" pitchFamily="34" charset="-128"/>
            </a:endParaRPr>
          </a:p>
        </p:txBody>
      </p:sp>
      <p:sp>
        <p:nvSpPr>
          <p:cNvPr id="10" name="Rectangle 3"/>
          <p:cNvSpPr txBox="1">
            <a:spLocks noChangeArrowheads="1"/>
          </p:cNvSpPr>
          <p:nvPr/>
        </p:nvSpPr>
        <p:spPr>
          <a:xfrm>
            <a:off x="323850" y="1131590"/>
            <a:ext cx="7127875" cy="3679602"/>
          </a:xfrm>
          <a:prstGeom prst="rect">
            <a:avLst/>
          </a:prstGeom>
        </p:spPr>
        <p:txBody>
          <a:bodyPr vert="horz" lIns="91440" tIns="45720" rIns="91440" bIns="45720" rtlCol="0">
            <a:noAutofit/>
          </a:bodyPr>
          <a:lstStyle>
            <a:lvl1pPr marL="0" indent="0" algn="l" defTabSz="914400" rtl="0" eaLnBrk="1" latinLnBrk="0" hangingPunct="1">
              <a:spcBef>
                <a:spcPts val="200"/>
              </a:spcBef>
              <a:buFont typeface="Arial" pitchFamily="34" charset="0"/>
              <a:buNone/>
              <a:defRPr sz="2000" kern="1200">
                <a:solidFill>
                  <a:srgbClr val="4D4D4D"/>
                </a:solidFill>
                <a:latin typeface="+mn-lt"/>
                <a:ea typeface="+mn-ea"/>
                <a:cs typeface="+mn-cs"/>
              </a:defRPr>
            </a:lvl1pPr>
            <a:lvl2pPr marL="355600" indent="-173038" algn="l" defTabSz="914400" rtl="0" eaLnBrk="1" latinLnBrk="0" hangingPunct="1">
              <a:spcBef>
                <a:spcPts val="200"/>
              </a:spcBef>
              <a:buFont typeface="Arial" pitchFamily="34" charset="0"/>
              <a:buChar char="•"/>
              <a:defRPr sz="2000" kern="1200">
                <a:solidFill>
                  <a:srgbClr val="4D4D4D"/>
                </a:solidFill>
                <a:latin typeface="+mn-lt"/>
                <a:ea typeface="+mn-ea"/>
                <a:cs typeface="+mn-cs"/>
              </a:defRPr>
            </a:lvl2pPr>
            <a:lvl3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3pPr>
            <a:lvl4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4pPr>
            <a:lvl5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5pPr>
            <a:lvl6pPr marL="541338" indent="-1857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720725" indent="-1793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987425" indent="-179388" algn="l" defTabSz="914400" rtl="0" eaLnBrk="1" latinLnBrk="0" hangingPunct="1">
              <a:spcBef>
                <a:spcPct val="20000"/>
              </a:spcBef>
              <a:buFont typeface="Arial" pitchFamily="34" charset="0"/>
              <a:buChar char="•"/>
              <a:tabLst/>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sv-SE" sz="1200" i="1" dirty="0" smtClean="0"/>
              <a:t>När vi sätter lön skall följande tas i beaktande:</a:t>
            </a:r>
          </a:p>
          <a:p>
            <a:pPr>
              <a:lnSpc>
                <a:spcPct val="80000"/>
              </a:lnSpc>
            </a:pPr>
            <a:endParaRPr lang="sv-SE" sz="1200" i="1" dirty="0" smtClean="0"/>
          </a:p>
          <a:p>
            <a:pPr>
              <a:lnSpc>
                <a:spcPct val="80000"/>
              </a:lnSpc>
            </a:pPr>
            <a:r>
              <a:rPr lang="sv-SE" dirty="0" smtClean="0">
                <a:latin typeface="Volvo Broad" pitchFamily="2" charset="0"/>
              </a:rPr>
              <a:t>Jobb</a:t>
            </a:r>
          </a:p>
          <a:p>
            <a:pPr>
              <a:lnSpc>
                <a:spcPct val="80000"/>
              </a:lnSpc>
              <a:buFont typeface="Wingdings" pitchFamily="2" charset="2"/>
              <a:buChar char="§"/>
            </a:pPr>
            <a:r>
              <a:rPr lang="sv-SE" sz="1200" dirty="0" smtClean="0">
                <a:solidFill>
                  <a:srgbClr val="777777"/>
                </a:solidFill>
              </a:rPr>
              <a:t> Identifiera befattningen I jobb-biblioteket </a:t>
            </a:r>
          </a:p>
          <a:p>
            <a:pPr>
              <a:lnSpc>
                <a:spcPct val="80000"/>
              </a:lnSpc>
              <a:buFont typeface="Wingdings" pitchFamily="2" charset="2"/>
              <a:buChar char="§"/>
            </a:pPr>
            <a:endParaRPr lang="sv-SE" sz="1000" dirty="0" smtClean="0">
              <a:latin typeface="Volvo Broad" pitchFamily="2" charset="0"/>
            </a:endParaRPr>
          </a:p>
          <a:p>
            <a:pPr>
              <a:lnSpc>
                <a:spcPct val="80000"/>
              </a:lnSpc>
            </a:pPr>
            <a:r>
              <a:rPr lang="sv-SE" dirty="0" smtClean="0">
                <a:latin typeface="Volvo Broad" pitchFamily="2" charset="0"/>
              </a:rPr>
              <a:t>Marknadsdata</a:t>
            </a:r>
          </a:p>
          <a:p>
            <a:pPr>
              <a:lnSpc>
                <a:spcPct val="80000"/>
              </a:lnSpc>
              <a:buFont typeface="Wingdings" pitchFamily="2" charset="2"/>
              <a:buChar char="§"/>
            </a:pPr>
            <a:r>
              <a:rPr lang="sv-SE" sz="1200" dirty="0" smtClean="0">
                <a:solidFill>
                  <a:srgbClr val="777777"/>
                </a:solidFill>
              </a:rPr>
              <a:t> Utgå I från relevant marknadsdata i anslutning till jobb-range </a:t>
            </a:r>
          </a:p>
          <a:p>
            <a:pPr>
              <a:lnSpc>
                <a:spcPct val="80000"/>
              </a:lnSpc>
              <a:buFontTx/>
              <a:buChar char="-"/>
            </a:pPr>
            <a:endParaRPr lang="sv-SE" sz="1000" dirty="0" smtClean="0">
              <a:latin typeface="Volvo Broad" pitchFamily="2" charset="0"/>
            </a:endParaRPr>
          </a:p>
          <a:p>
            <a:pPr>
              <a:lnSpc>
                <a:spcPct val="80000"/>
              </a:lnSpc>
            </a:pPr>
            <a:r>
              <a:rPr lang="sv-SE" dirty="0" smtClean="0">
                <a:latin typeface="Volvo Broad" pitchFamily="2" charset="0"/>
              </a:rPr>
              <a:t>Performance</a:t>
            </a:r>
          </a:p>
          <a:p>
            <a:pPr>
              <a:lnSpc>
                <a:spcPct val="80000"/>
              </a:lnSpc>
              <a:buFont typeface="Wingdings" pitchFamily="2" charset="2"/>
              <a:buChar char="§"/>
            </a:pPr>
            <a:r>
              <a:rPr lang="sv-SE" sz="1200" dirty="0" smtClean="0">
                <a:solidFill>
                  <a:srgbClr val="777777"/>
                </a:solidFill>
              </a:rPr>
              <a:t> Bedömd prestationsvärdering </a:t>
            </a:r>
            <a:br>
              <a:rPr lang="sv-SE" sz="1200" dirty="0" smtClean="0">
                <a:solidFill>
                  <a:srgbClr val="777777"/>
                </a:solidFill>
              </a:rPr>
            </a:br>
            <a:endParaRPr lang="sv-SE" sz="1200" dirty="0" smtClean="0">
              <a:solidFill>
                <a:srgbClr val="777777"/>
              </a:solidFill>
            </a:endParaRPr>
          </a:p>
          <a:p>
            <a:pPr>
              <a:lnSpc>
                <a:spcPct val="80000"/>
              </a:lnSpc>
            </a:pPr>
            <a:r>
              <a:rPr lang="sv-SE" dirty="0" smtClean="0">
                <a:latin typeface="Volvo Broad" pitchFamily="2" charset="0"/>
              </a:rPr>
              <a:t>Non-discrimination</a:t>
            </a:r>
          </a:p>
          <a:p>
            <a:pPr>
              <a:lnSpc>
                <a:spcPct val="80000"/>
              </a:lnSpc>
              <a:buFont typeface="Wingdings" pitchFamily="2" charset="2"/>
              <a:buChar char="§"/>
            </a:pPr>
            <a:r>
              <a:rPr lang="sv-SE" sz="1200" dirty="0" smtClean="0">
                <a:solidFill>
                  <a:srgbClr val="777777"/>
                </a:solidFill>
              </a:rPr>
              <a:t> Säkra att kön, ålder, etnisk bakgrund, religion, handikapp eller sexuell läggning är neutralt och har inget med lönesättningen att göra. (Volvo Car Group har en hög standard och tar inte ta del i att diskriminera anställda om individuell lön eller annat. Diskriminering är ineffektivt. Offer för diskriminering kommer sannolikt att bli omotiverade). </a:t>
            </a:r>
            <a:br>
              <a:rPr lang="sv-SE" sz="1200" dirty="0" smtClean="0">
                <a:solidFill>
                  <a:srgbClr val="777777"/>
                </a:solidFill>
              </a:rPr>
            </a:br>
            <a:endParaRPr lang="sv-SE" sz="1200" dirty="0" smtClean="0">
              <a:solidFill>
                <a:srgbClr val="777777"/>
              </a:solidFill>
            </a:endParaRPr>
          </a:p>
          <a:p>
            <a:pPr>
              <a:lnSpc>
                <a:spcPct val="80000"/>
              </a:lnSpc>
            </a:pPr>
            <a:r>
              <a:rPr lang="sv-SE" dirty="0" smtClean="0">
                <a:latin typeface="Volvo Broad" pitchFamily="2" charset="0"/>
              </a:rPr>
              <a:t>Farfarsprincipen</a:t>
            </a:r>
            <a:endParaRPr lang="sv-SE" sz="1200" dirty="0" smtClean="0"/>
          </a:p>
          <a:p>
            <a:pPr>
              <a:lnSpc>
                <a:spcPct val="80000"/>
              </a:lnSpc>
              <a:buFont typeface="Wingdings" pitchFamily="2" charset="2"/>
              <a:buChar char="§"/>
            </a:pPr>
            <a:r>
              <a:rPr lang="sv-SE" sz="1200" dirty="0" smtClean="0">
                <a:solidFill>
                  <a:srgbClr val="777777"/>
                </a:solidFill>
              </a:rPr>
              <a:t> Godkännande av lön sker genom kallibrering och budget </a:t>
            </a:r>
          </a:p>
        </p:txBody>
      </p:sp>
      <p:sp>
        <p:nvSpPr>
          <p:cNvPr id="11" name="Left Arrow 10"/>
          <p:cNvSpPr/>
          <p:nvPr/>
        </p:nvSpPr>
        <p:spPr>
          <a:xfrm>
            <a:off x="7380312" y="1203598"/>
            <a:ext cx="1728192" cy="864096"/>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smtClean="0">
                <a:solidFill>
                  <a:srgbClr val="777777"/>
                </a:solidFill>
              </a:rPr>
              <a:t>Ingen förändring</a:t>
            </a:r>
            <a:endParaRPr lang="sv-SE" sz="1400" dirty="0">
              <a:solidFill>
                <a:srgbClr val="777777"/>
              </a:solidFill>
            </a:endParaRPr>
          </a:p>
        </p:txBody>
      </p:sp>
      <p:sp>
        <p:nvSpPr>
          <p:cNvPr id="12" name="Left Arrow 11"/>
          <p:cNvSpPr/>
          <p:nvPr/>
        </p:nvSpPr>
        <p:spPr>
          <a:xfrm>
            <a:off x="7380312" y="1923678"/>
            <a:ext cx="1728192" cy="864096"/>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smtClean="0">
                <a:solidFill>
                  <a:srgbClr val="777777"/>
                </a:solidFill>
              </a:rPr>
              <a:t>Ingen förändring</a:t>
            </a:r>
            <a:endParaRPr lang="sv-SE" sz="1400" dirty="0">
              <a:solidFill>
                <a:srgbClr val="777777"/>
              </a:solidFill>
            </a:endParaRPr>
          </a:p>
        </p:txBody>
      </p:sp>
      <p:sp>
        <p:nvSpPr>
          <p:cNvPr id="13" name="Left Arrow 12"/>
          <p:cNvSpPr/>
          <p:nvPr/>
        </p:nvSpPr>
        <p:spPr>
          <a:xfrm>
            <a:off x="7380312" y="3435846"/>
            <a:ext cx="1728192" cy="864096"/>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smtClean="0">
                <a:solidFill>
                  <a:srgbClr val="777777"/>
                </a:solidFill>
              </a:rPr>
              <a:t>Ingen förändring</a:t>
            </a:r>
            <a:endParaRPr lang="sv-SE" sz="1400" dirty="0">
              <a:solidFill>
                <a:srgbClr val="777777"/>
              </a:solidFill>
            </a:endParaRPr>
          </a:p>
        </p:txBody>
      </p:sp>
      <p:sp>
        <p:nvSpPr>
          <p:cNvPr id="14" name="Left Arrow 13"/>
          <p:cNvSpPr/>
          <p:nvPr/>
        </p:nvSpPr>
        <p:spPr>
          <a:xfrm>
            <a:off x="6516216" y="2427734"/>
            <a:ext cx="2592288" cy="115212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smtClean="0">
                <a:solidFill>
                  <a:srgbClr val="777777"/>
                </a:solidFill>
              </a:rPr>
              <a:t>Ny prestationsvärderingsskala</a:t>
            </a:r>
            <a:endParaRPr lang="sv-SE" sz="1400" dirty="0">
              <a:solidFill>
                <a:srgbClr val="777777"/>
              </a:solidFill>
            </a:endParaRPr>
          </a:p>
        </p:txBody>
      </p:sp>
      <p:sp>
        <p:nvSpPr>
          <p:cNvPr id="15" name="Left Arrow 14"/>
          <p:cNvSpPr/>
          <p:nvPr/>
        </p:nvSpPr>
        <p:spPr>
          <a:xfrm>
            <a:off x="6516216" y="4011910"/>
            <a:ext cx="2592288" cy="115212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smtClean="0">
                <a:solidFill>
                  <a:srgbClr val="777777"/>
                </a:solidFill>
              </a:rPr>
              <a:t>Ny formell beslutsstagare</a:t>
            </a:r>
            <a:endParaRPr lang="sv-SE" sz="1400" dirty="0">
              <a:solidFill>
                <a:srgbClr val="777777"/>
              </a:solidFill>
            </a:endParaRPr>
          </a:p>
        </p:txBody>
      </p:sp>
      <p:sp>
        <p:nvSpPr>
          <p:cNvPr id="16" name="Rectangle 2"/>
          <p:cNvSpPr txBox="1">
            <a:spLocks noChangeArrowheads="1"/>
          </p:cNvSpPr>
          <p:nvPr/>
        </p:nvSpPr>
        <p:spPr>
          <a:xfrm>
            <a:off x="683568" y="630957"/>
            <a:ext cx="6202362" cy="428625"/>
          </a:xfrm>
          <a:prstGeom prst="rect">
            <a:avLst/>
          </a:prstGeom>
        </p:spPr>
        <p:txBody>
          <a:bodyPr>
            <a:noAutofit/>
          </a:bodyPr>
          <a:lstStyle>
            <a:lvl1pPr algn="l" defTabSz="914400" rtl="0" eaLnBrk="1" latinLnBrk="0" hangingPunct="1">
              <a:lnSpc>
                <a:spcPct val="75000"/>
              </a:lnSpc>
              <a:spcBef>
                <a:spcPct val="0"/>
              </a:spcBef>
              <a:spcAft>
                <a:spcPts val="0"/>
              </a:spcAft>
              <a:buNone/>
              <a:defRPr sz="4400" kern="1200">
                <a:solidFill>
                  <a:srgbClr val="4D4D4D"/>
                </a:solidFill>
                <a:latin typeface="+mj-lt"/>
                <a:ea typeface="+mj-ea"/>
                <a:cs typeface="+mj-cs"/>
              </a:defRPr>
            </a:lvl1pPr>
          </a:lstStyle>
          <a:p>
            <a:r>
              <a:rPr lang="en-GB" smtClean="0"/>
              <a:t>Lönesättning</a:t>
            </a:r>
            <a:endParaRPr lang="en-GB" b="1" dirty="0" smtClean="0">
              <a:latin typeface="Volvo Broad" pitchFamily="2" charset="0"/>
            </a:endParaRPr>
          </a:p>
        </p:txBody>
      </p:sp>
    </p:spTree>
    <p:extLst>
      <p:ext uri="{BB962C8B-B14F-4D97-AF65-F5344CB8AC3E}">
        <p14:creationId xmlns:p14="http://schemas.microsoft.com/office/powerpoint/2010/main" val="821466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dirty="0" smtClean="0"/>
              <a:t>Date </a:t>
            </a:r>
            <a:r>
              <a:rPr lang="sv-SE" dirty="0" err="1" smtClean="0"/>
              <a:t>Created</a:t>
            </a:r>
            <a:r>
              <a:rPr lang="sv-SE" dirty="0" smtClean="0"/>
              <a:t>: [YYYY-MM-DD]</a:t>
            </a:r>
            <a:endParaRPr lang="sv-SE" dirty="0"/>
          </a:p>
        </p:txBody>
      </p:sp>
      <p:sp>
        <p:nvSpPr>
          <p:cNvPr id="3" name="Footer Placeholder 2"/>
          <p:cNvSpPr>
            <a:spLocks noGrp="1"/>
          </p:cNvSpPr>
          <p:nvPr>
            <p:ph type="ftr" sz="quarter" idx="11"/>
          </p:nvPr>
        </p:nvSpPr>
        <p:spPr/>
        <p:txBody>
          <a:bodyPr/>
          <a:lstStyle/>
          <a:p>
            <a:pPr algn="l"/>
            <a:r>
              <a:rPr lang="sv-SE" dirty="0" err="1" smtClean="0"/>
              <a:t>Issuer</a:t>
            </a:r>
            <a:r>
              <a:rPr lang="sv-SE" dirty="0" smtClean="0"/>
              <a:t>: [</a:t>
            </a:r>
            <a:r>
              <a:rPr lang="sv-SE" dirty="0" err="1" smtClean="0"/>
              <a:t>Name</a:t>
            </a:r>
            <a:r>
              <a:rPr lang="sv-SE" dirty="0" smtClean="0"/>
              <a:t>] [CDS-ID]; [Organisation]; [</a:t>
            </a:r>
            <a:r>
              <a:rPr lang="sv-SE" dirty="0" err="1" smtClean="0"/>
              <a:t>Name</a:t>
            </a:r>
            <a:r>
              <a:rPr lang="sv-SE" dirty="0" smtClean="0"/>
              <a:t> </a:t>
            </a:r>
            <a:r>
              <a:rPr lang="sv-SE" dirty="0" err="1" smtClean="0"/>
              <a:t>of</a:t>
            </a:r>
            <a:r>
              <a:rPr lang="sv-SE" dirty="0" smtClean="0"/>
              <a:t> </a:t>
            </a:r>
            <a:r>
              <a:rPr lang="sv-SE" dirty="0" err="1" smtClean="0"/>
              <a:t>document</a:t>
            </a:r>
            <a:r>
              <a:rPr lang="sv-SE" dirty="0" smtClean="0"/>
              <a:t>]; </a:t>
            </a:r>
            <a:r>
              <a:rPr lang="sv-SE" dirty="0" err="1" smtClean="0"/>
              <a:t>Security</a:t>
            </a:r>
            <a:r>
              <a:rPr lang="sv-SE" dirty="0" smtClean="0"/>
              <a:t> Class: [</a:t>
            </a:r>
            <a:r>
              <a:rPr lang="sv-SE" dirty="0" err="1" smtClean="0"/>
              <a:t>Proprietary</a:t>
            </a:r>
            <a:r>
              <a:rPr lang="sv-SE" dirty="0" smtClean="0"/>
              <a:t>]</a:t>
            </a:r>
            <a:endParaRPr lang="sv-SE" dirty="0"/>
          </a:p>
        </p:txBody>
      </p:sp>
      <p:sp>
        <p:nvSpPr>
          <p:cNvPr id="4" name="Slide Number Placeholder 3"/>
          <p:cNvSpPr>
            <a:spLocks noGrp="1"/>
          </p:cNvSpPr>
          <p:nvPr>
            <p:ph type="sldNum" sz="quarter" idx="12"/>
          </p:nvPr>
        </p:nvSpPr>
        <p:spPr/>
        <p:txBody>
          <a:bodyPr/>
          <a:lstStyle/>
          <a:p>
            <a:fld id="{FC94BCDA-DB8F-46B7-A02B-4E00D34BB97C}" type="slidenum">
              <a:rPr lang="sv-SE" smtClean="0"/>
              <a:t>6</a:t>
            </a:fld>
            <a:endParaRPr lang="sv-SE" dirty="0"/>
          </a:p>
        </p:txBody>
      </p:sp>
      <p:sp>
        <p:nvSpPr>
          <p:cNvPr id="5" name="Rectangle 2"/>
          <p:cNvSpPr txBox="1">
            <a:spLocks noChangeArrowheads="1"/>
          </p:cNvSpPr>
          <p:nvPr/>
        </p:nvSpPr>
        <p:spPr>
          <a:xfrm>
            <a:off x="323528" y="680588"/>
            <a:ext cx="6202362" cy="857250"/>
          </a:xfrm>
          <a:prstGeom prst="rect">
            <a:avLst/>
          </a:prstGeom>
        </p:spPr>
        <p:txBody>
          <a:bodyPr>
            <a:noAutofit/>
          </a:bodyPr>
          <a:lstStyle>
            <a:lvl1pPr algn="l" defTabSz="914400" rtl="0" eaLnBrk="1" latinLnBrk="0" hangingPunct="1">
              <a:lnSpc>
                <a:spcPct val="75000"/>
              </a:lnSpc>
              <a:spcBef>
                <a:spcPct val="0"/>
              </a:spcBef>
              <a:spcAft>
                <a:spcPts val="0"/>
              </a:spcAft>
              <a:buNone/>
              <a:defRPr sz="4400" kern="1200">
                <a:solidFill>
                  <a:srgbClr val="4D4D4D"/>
                </a:solidFill>
                <a:latin typeface="+mj-lt"/>
                <a:ea typeface="+mj-ea"/>
                <a:cs typeface="+mj-cs"/>
              </a:defRPr>
            </a:lvl1pPr>
          </a:lstStyle>
          <a:p>
            <a:r>
              <a:rPr lang="sv-SE" dirty="0" smtClean="0">
                <a:latin typeface="Volvo Broad" pitchFamily="2" charset="0"/>
              </a:rPr>
              <a:t>uppföljning</a:t>
            </a:r>
            <a:endParaRPr lang="sv-SE" sz="2200" dirty="0"/>
          </a:p>
        </p:txBody>
      </p:sp>
      <p:sp>
        <p:nvSpPr>
          <p:cNvPr id="6" name="Rounded Rectangle 5"/>
          <p:cNvSpPr/>
          <p:nvPr/>
        </p:nvSpPr>
        <p:spPr>
          <a:xfrm>
            <a:off x="215516" y="2264579"/>
            <a:ext cx="2088232" cy="540000"/>
          </a:xfrm>
          <a:prstGeom prst="round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prstClr val="white"/>
                </a:solidFill>
              </a:rPr>
              <a:t>Företagsledning</a:t>
            </a:r>
            <a:endParaRPr lang="sv-SE" sz="1600" dirty="0">
              <a:solidFill>
                <a:prstClr val="white"/>
              </a:solidFill>
            </a:endParaRPr>
          </a:p>
        </p:txBody>
      </p:sp>
      <p:sp>
        <p:nvSpPr>
          <p:cNvPr id="7" name="Rounded Rectangle 6"/>
          <p:cNvSpPr/>
          <p:nvPr/>
        </p:nvSpPr>
        <p:spPr>
          <a:xfrm>
            <a:off x="2660951" y="2264579"/>
            <a:ext cx="2088232" cy="539815"/>
          </a:xfrm>
          <a:prstGeom prst="round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prstClr val="white"/>
                </a:solidFill>
              </a:rPr>
              <a:t>Funktion</a:t>
            </a:r>
            <a:br>
              <a:rPr lang="sv-SE" sz="1600" dirty="0" smtClean="0">
                <a:solidFill>
                  <a:prstClr val="white"/>
                </a:solidFill>
              </a:rPr>
            </a:br>
            <a:r>
              <a:rPr lang="sv-SE" sz="1600" dirty="0" smtClean="0">
                <a:solidFill>
                  <a:prstClr val="white"/>
                </a:solidFill>
              </a:rPr>
              <a:t>(P&amp;M, R&amp;D, MSS)</a:t>
            </a:r>
            <a:endParaRPr lang="sv-SE" dirty="0">
              <a:solidFill>
                <a:prstClr val="white"/>
              </a:solidFill>
            </a:endParaRPr>
          </a:p>
        </p:txBody>
      </p:sp>
      <p:grpSp>
        <p:nvGrpSpPr>
          <p:cNvPr id="8" name="Group 7"/>
          <p:cNvGrpSpPr/>
          <p:nvPr/>
        </p:nvGrpSpPr>
        <p:grpSpPr>
          <a:xfrm>
            <a:off x="1259632" y="3212271"/>
            <a:ext cx="4292058" cy="1015663"/>
            <a:chOff x="2987824" y="1059582"/>
            <a:chExt cx="4292058" cy="1015663"/>
          </a:xfrm>
        </p:grpSpPr>
        <p:sp>
          <p:nvSpPr>
            <p:cNvPr id="9" name="TextBox 8"/>
            <p:cNvSpPr txBox="1"/>
            <p:nvPr/>
          </p:nvSpPr>
          <p:spPr>
            <a:xfrm>
              <a:off x="2987824" y="1059582"/>
              <a:ext cx="1362874" cy="830997"/>
            </a:xfrm>
            <a:prstGeom prst="rect">
              <a:avLst/>
            </a:prstGeom>
            <a:noFill/>
          </p:spPr>
          <p:txBody>
            <a:bodyPr wrap="none" rtlCol="0">
              <a:spAutoFit/>
            </a:bodyPr>
            <a:lstStyle/>
            <a:p>
              <a:r>
                <a:rPr lang="sv-SE" sz="1200" u="sng" dirty="0" smtClean="0">
                  <a:solidFill>
                    <a:srgbClr val="060B00"/>
                  </a:solidFill>
                </a:rPr>
                <a:t>Uppföljning</a:t>
              </a:r>
            </a:p>
            <a:p>
              <a:pPr marL="171450" indent="-171450">
                <a:buFont typeface="Arial" panose="020B0604020202020204" pitchFamily="34" charset="0"/>
                <a:buChar char="•"/>
              </a:pPr>
              <a:r>
                <a:rPr lang="sv-SE" sz="1200" dirty="0" smtClean="0">
                  <a:solidFill>
                    <a:srgbClr val="060B00"/>
                  </a:solidFill>
                </a:rPr>
                <a:t>Antal anställda</a:t>
              </a:r>
            </a:p>
            <a:p>
              <a:pPr marL="171450" indent="-171450">
                <a:buFont typeface="Arial" panose="020B0604020202020204" pitchFamily="34" charset="0"/>
                <a:buChar char="•"/>
              </a:pPr>
              <a:r>
                <a:rPr lang="sv-SE" sz="1200" dirty="0" smtClean="0">
                  <a:solidFill>
                    <a:srgbClr val="060B00"/>
                  </a:solidFill>
                </a:rPr>
                <a:t>Lönekostnad </a:t>
              </a:r>
            </a:p>
            <a:p>
              <a:pPr marL="171450" indent="-171450">
                <a:buFont typeface="Arial" panose="020B0604020202020204" pitchFamily="34" charset="0"/>
                <a:buChar char="•"/>
              </a:pPr>
              <a:r>
                <a:rPr lang="sv-SE" sz="1200" dirty="0" smtClean="0">
                  <a:solidFill>
                    <a:srgbClr val="060B00"/>
                  </a:solidFill>
                </a:rPr>
                <a:t>Löneglidning </a:t>
              </a:r>
            </a:p>
          </p:txBody>
        </p:sp>
        <p:sp>
          <p:nvSpPr>
            <p:cNvPr id="10" name="Right Brace 9"/>
            <p:cNvSpPr/>
            <p:nvPr/>
          </p:nvSpPr>
          <p:spPr>
            <a:xfrm>
              <a:off x="4358712" y="1077005"/>
              <a:ext cx="429312" cy="9982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srgbClr val="060B00"/>
                </a:solidFill>
              </a:endParaRPr>
            </a:p>
          </p:txBody>
        </p:sp>
        <p:sp>
          <p:nvSpPr>
            <p:cNvPr id="11" name="TextBox 10"/>
            <p:cNvSpPr txBox="1"/>
            <p:nvPr/>
          </p:nvSpPr>
          <p:spPr>
            <a:xfrm>
              <a:off x="4785288" y="1365037"/>
              <a:ext cx="2494594" cy="276999"/>
            </a:xfrm>
            <a:prstGeom prst="rect">
              <a:avLst/>
            </a:prstGeom>
            <a:noFill/>
          </p:spPr>
          <p:txBody>
            <a:bodyPr wrap="none" rtlCol="0">
              <a:spAutoFit/>
            </a:bodyPr>
            <a:lstStyle/>
            <a:p>
              <a:r>
                <a:rPr lang="sv-SE" sz="1200" dirty="0" smtClean="0">
                  <a:solidFill>
                    <a:srgbClr val="060B00"/>
                  </a:solidFill>
                </a:rPr>
                <a:t>Beslut om åtgärder är nödvändiga</a:t>
              </a:r>
              <a:endParaRPr lang="sv-SE" sz="1200" dirty="0">
                <a:solidFill>
                  <a:srgbClr val="060B00"/>
                </a:solidFill>
              </a:endParaRPr>
            </a:p>
          </p:txBody>
        </p:sp>
      </p:grpSp>
      <p:sp>
        <p:nvSpPr>
          <p:cNvPr id="12" name="Rectangle 11"/>
          <p:cNvSpPr/>
          <p:nvPr/>
        </p:nvSpPr>
        <p:spPr>
          <a:xfrm>
            <a:off x="288032" y="1619594"/>
            <a:ext cx="7668344" cy="307777"/>
          </a:xfrm>
          <a:prstGeom prst="rect">
            <a:avLst/>
          </a:prstGeom>
        </p:spPr>
        <p:txBody>
          <a:bodyPr wrap="square">
            <a:spAutoFit/>
          </a:bodyPr>
          <a:lstStyle/>
          <a:p>
            <a:pPr marL="285750" indent="-285750">
              <a:buFont typeface="Arial" panose="020B0604020202020204" pitchFamily="34" charset="0"/>
              <a:buChar char="•"/>
            </a:pPr>
            <a:r>
              <a:rPr lang="sv-SE" sz="1400" dirty="0" smtClean="0">
                <a:solidFill>
                  <a:srgbClr val="060B00"/>
                </a:solidFill>
              </a:rPr>
              <a:t>Löneglidningen kommer följas upp genom statistik som tas fram varje kvartal</a:t>
            </a:r>
            <a:endParaRPr lang="sv-SE" sz="1400" dirty="0">
              <a:solidFill>
                <a:srgbClr val="060B00"/>
              </a:solidFill>
            </a:endParaRPr>
          </a:p>
        </p:txBody>
      </p:sp>
      <p:sp>
        <p:nvSpPr>
          <p:cNvPr id="13" name="Rounded Rectangle 12"/>
          <p:cNvSpPr/>
          <p:nvPr/>
        </p:nvSpPr>
        <p:spPr>
          <a:xfrm>
            <a:off x="5148064" y="2264579"/>
            <a:ext cx="2088232" cy="539815"/>
          </a:xfrm>
          <a:prstGeom prst="round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prstClr val="white"/>
                </a:solidFill>
              </a:rPr>
              <a:t>Enhet</a:t>
            </a:r>
            <a:br>
              <a:rPr lang="sv-SE" sz="1600" dirty="0" smtClean="0">
                <a:solidFill>
                  <a:prstClr val="white"/>
                </a:solidFill>
              </a:rPr>
            </a:br>
            <a:r>
              <a:rPr lang="sv-SE" sz="1600" dirty="0" smtClean="0">
                <a:solidFill>
                  <a:prstClr val="white"/>
                </a:solidFill>
              </a:rPr>
              <a:t>(VCT, Vagn, VCCS)</a:t>
            </a:r>
            <a:endParaRPr lang="sv-SE" dirty="0">
              <a:solidFill>
                <a:prstClr val="white"/>
              </a:solidFill>
            </a:endParaRPr>
          </a:p>
        </p:txBody>
      </p:sp>
    </p:spTree>
    <p:extLst>
      <p:ext uri="{BB962C8B-B14F-4D97-AF65-F5344CB8AC3E}">
        <p14:creationId xmlns:p14="http://schemas.microsoft.com/office/powerpoint/2010/main" val="2907211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7</a:t>
            </a:fld>
            <a:endParaRPr lang="en-US"/>
          </a:p>
        </p:txBody>
      </p:sp>
      <p:sp>
        <p:nvSpPr>
          <p:cNvPr id="5" name="Rectangle 22"/>
          <p:cNvSpPr txBox="1">
            <a:spLocks noChangeArrowheads="1"/>
          </p:cNvSpPr>
          <p:nvPr/>
        </p:nvSpPr>
        <p:spPr>
          <a:xfrm>
            <a:off x="302841" y="828478"/>
            <a:ext cx="7509613" cy="807168"/>
          </a:xfrm>
          <a:prstGeom prst="rect">
            <a:avLst/>
          </a:prstGeom>
        </p:spPr>
        <p:txBody>
          <a:bodyPr>
            <a:normAutofit/>
          </a:bodyPr>
          <a:lstStyle>
            <a:lvl1pPr algn="l" defTabSz="914400" rtl="0" eaLnBrk="1" latinLnBrk="0" hangingPunct="1">
              <a:lnSpc>
                <a:spcPct val="75000"/>
              </a:lnSpc>
              <a:spcBef>
                <a:spcPct val="0"/>
              </a:spcBef>
              <a:spcAft>
                <a:spcPts val="0"/>
              </a:spcAft>
              <a:buNone/>
              <a:defRPr sz="4400" kern="1200">
                <a:solidFill>
                  <a:srgbClr val="4D4D4D"/>
                </a:solidFill>
                <a:latin typeface="+mj-lt"/>
                <a:ea typeface="+mj-ea"/>
                <a:cs typeface="+mj-cs"/>
              </a:defRPr>
            </a:lvl1pPr>
          </a:lstStyle>
          <a:p>
            <a:r>
              <a:rPr lang="en-US" smtClean="0">
                <a:solidFill>
                  <a:schemeClr val="accent6">
                    <a:lumMod val="50000"/>
                  </a:schemeClr>
                </a:solidFill>
              </a:rPr>
              <a:t>Stöttar en prestationsdriven kultur</a:t>
            </a:r>
            <a:endParaRPr lang="en-US" dirty="0">
              <a:solidFill>
                <a:schemeClr val="accent6">
                  <a:lumMod val="50000"/>
                </a:schemeClr>
              </a:solidFill>
            </a:endParaRPr>
          </a:p>
        </p:txBody>
      </p:sp>
      <p:sp>
        <p:nvSpPr>
          <p:cNvPr id="6" name="Rectangle 3"/>
          <p:cNvSpPr txBox="1">
            <a:spLocks noChangeArrowheads="1"/>
          </p:cNvSpPr>
          <p:nvPr/>
        </p:nvSpPr>
        <p:spPr>
          <a:xfrm>
            <a:off x="300564" y="1851670"/>
            <a:ext cx="7427913" cy="504056"/>
          </a:xfrm>
          <a:prstGeom prst="rect">
            <a:avLst/>
          </a:prstGeom>
        </p:spPr>
        <p:txBody>
          <a:bodyPr>
            <a:noAutofit/>
          </a:bodyPr>
          <a:lstStyle>
            <a:lvl1pPr marL="0" indent="0" algn="l" defTabSz="914400" rtl="0" eaLnBrk="1" latinLnBrk="0" hangingPunct="1">
              <a:spcBef>
                <a:spcPts val="200"/>
              </a:spcBef>
              <a:buFont typeface="Arial" pitchFamily="34" charset="0"/>
              <a:buNone/>
              <a:defRPr sz="2000" kern="1200">
                <a:solidFill>
                  <a:srgbClr val="4D4D4D"/>
                </a:solidFill>
                <a:latin typeface="+mn-lt"/>
                <a:ea typeface="+mn-ea"/>
                <a:cs typeface="+mn-cs"/>
              </a:defRPr>
            </a:lvl1pPr>
            <a:lvl2pPr marL="355600" indent="-173038" algn="l" defTabSz="914400" rtl="0" eaLnBrk="1" latinLnBrk="0" hangingPunct="1">
              <a:spcBef>
                <a:spcPts val="200"/>
              </a:spcBef>
              <a:buFont typeface="Arial" pitchFamily="34" charset="0"/>
              <a:buChar char="•"/>
              <a:defRPr sz="2000" kern="1200">
                <a:solidFill>
                  <a:srgbClr val="4D4D4D"/>
                </a:solidFill>
                <a:latin typeface="+mn-lt"/>
                <a:ea typeface="+mn-ea"/>
                <a:cs typeface="+mn-cs"/>
              </a:defRPr>
            </a:lvl2pPr>
            <a:lvl3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3pPr>
            <a:lvl4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4pPr>
            <a:lvl5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5pPr>
            <a:lvl6pPr marL="541338" indent="-1857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720725" indent="-1793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987425" indent="-179388" algn="l" defTabSz="914400" rtl="0" eaLnBrk="1" latinLnBrk="0" hangingPunct="1">
              <a:spcBef>
                <a:spcPct val="20000"/>
              </a:spcBef>
              <a:buFont typeface="Arial" pitchFamily="34" charset="0"/>
              <a:buChar char="•"/>
              <a:tabLst/>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sv-SE" sz="1400" b="1" i="1" smtClean="0">
                <a:solidFill>
                  <a:schemeClr val="accent6">
                    <a:lumMod val="50000"/>
                  </a:schemeClr>
                </a:solidFill>
              </a:rPr>
              <a:t>Prestationsutvärderingen är en möjlighet utvärdera uppfyllnad av förväntningar på såväl kort- som långsiktiga leveranser i jobbet. </a:t>
            </a:r>
            <a:r>
              <a:rPr lang="en-US" sz="1400" b="1" i="1" smtClean="0">
                <a:solidFill>
                  <a:schemeClr val="accent6">
                    <a:lumMod val="50000"/>
                  </a:schemeClr>
                </a:solidFill>
              </a:rPr>
              <a:t>:</a:t>
            </a:r>
            <a:endParaRPr lang="en-US" sz="1400" b="1" i="1" dirty="0" smtClean="0">
              <a:solidFill>
                <a:schemeClr val="accent6">
                  <a:lumMod val="50000"/>
                </a:schemeClr>
              </a:solidFill>
            </a:endParaRPr>
          </a:p>
        </p:txBody>
      </p:sp>
      <p:sp>
        <p:nvSpPr>
          <p:cNvPr id="7" name="Rectangle 3"/>
          <p:cNvSpPr txBox="1">
            <a:spLocks noChangeArrowheads="1"/>
          </p:cNvSpPr>
          <p:nvPr/>
        </p:nvSpPr>
        <p:spPr>
          <a:xfrm>
            <a:off x="3244643" y="3003525"/>
            <a:ext cx="5391018" cy="1368425"/>
          </a:xfrm>
          <a:prstGeom prst="rect">
            <a:avLst/>
          </a:prstGeom>
        </p:spPr>
        <p:txBody>
          <a:bodyPr vert="horz" lIns="91440" tIns="45720" rIns="91440" bIns="45720" rtlCol="0">
            <a:noAutofit/>
          </a:bodyPr>
          <a:lstStyle>
            <a:lvl1pPr marL="0" indent="0" algn="l" defTabSz="914400" rtl="0" eaLnBrk="1" latinLnBrk="0" hangingPunct="1">
              <a:spcBef>
                <a:spcPts val="200"/>
              </a:spcBef>
              <a:buFont typeface="Arial" pitchFamily="34" charset="0"/>
              <a:buNone/>
              <a:defRPr sz="2000" kern="1200">
                <a:solidFill>
                  <a:srgbClr val="4D4D4D"/>
                </a:solidFill>
                <a:latin typeface="+mn-lt"/>
                <a:ea typeface="+mn-ea"/>
                <a:cs typeface="+mn-cs"/>
              </a:defRPr>
            </a:lvl1pPr>
            <a:lvl2pPr marL="355600" indent="-173038" algn="l" defTabSz="914400" rtl="0" eaLnBrk="1" latinLnBrk="0" hangingPunct="1">
              <a:spcBef>
                <a:spcPts val="200"/>
              </a:spcBef>
              <a:buFont typeface="Arial" pitchFamily="34" charset="0"/>
              <a:buChar char="•"/>
              <a:defRPr sz="2000" kern="1200">
                <a:solidFill>
                  <a:srgbClr val="4D4D4D"/>
                </a:solidFill>
                <a:latin typeface="+mn-lt"/>
                <a:ea typeface="+mn-ea"/>
                <a:cs typeface="+mn-cs"/>
              </a:defRPr>
            </a:lvl2pPr>
            <a:lvl3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3pPr>
            <a:lvl4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4pPr>
            <a:lvl5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5pPr>
            <a:lvl6pPr marL="541338" indent="-1857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720725" indent="-1793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987425" indent="-179388" algn="l" defTabSz="914400" rtl="0" eaLnBrk="1" latinLnBrk="0" hangingPunct="1">
              <a:spcBef>
                <a:spcPct val="20000"/>
              </a:spcBef>
              <a:buFont typeface="Arial" pitchFamily="34" charset="0"/>
              <a:buChar char="•"/>
              <a:tabLst/>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defRPr/>
            </a:pPr>
            <a:r>
              <a:rPr lang="sv-SE" sz="1400" i="1" dirty="0" smtClean="0">
                <a:solidFill>
                  <a:schemeClr val="accent6">
                    <a:lumMod val="50000"/>
                  </a:schemeClr>
                </a:solidFill>
              </a:rPr>
              <a:t>det som är viktigt avseende prestation och utveckling kopplat till företagets prioriteringar</a:t>
            </a:r>
            <a:br>
              <a:rPr lang="sv-SE" sz="1400" i="1" dirty="0" smtClean="0">
                <a:solidFill>
                  <a:schemeClr val="accent6">
                    <a:lumMod val="50000"/>
                  </a:schemeClr>
                </a:solidFill>
              </a:rPr>
            </a:br>
            <a:r>
              <a:rPr lang="sv-SE" sz="1050" i="1" dirty="0" smtClean="0">
                <a:solidFill>
                  <a:schemeClr val="accent6">
                    <a:lumMod val="50000"/>
                  </a:schemeClr>
                </a:solidFill>
              </a:rPr>
              <a:t> </a:t>
            </a:r>
          </a:p>
          <a:p>
            <a:pPr marL="285750" indent="-285750">
              <a:buFont typeface="Arial" pitchFamily="34" charset="0"/>
              <a:buChar char="•"/>
              <a:defRPr/>
            </a:pPr>
            <a:r>
              <a:rPr lang="sv-SE" sz="1400" i="1" dirty="0">
                <a:solidFill>
                  <a:schemeClr val="accent6">
                    <a:lumMod val="50000"/>
                  </a:schemeClr>
                </a:solidFill>
              </a:rPr>
              <a:t>s</a:t>
            </a:r>
            <a:r>
              <a:rPr lang="sv-SE" sz="1400" i="1" dirty="0" smtClean="0">
                <a:solidFill>
                  <a:schemeClr val="accent6">
                    <a:lumMod val="50000"/>
                  </a:schemeClr>
                </a:solidFill>
              </a:rPr>
              <a:t>tadigvarande utveckling av och leverans från medarbetaren</a:t>
            </a:r>
            <a:br>
              <a:rPr lang="sv-SE" sz="1400" i="1" dirty="0" smtClean="0">
                <a:solidFill>
                  <a:schemeClr val="accent6">
                    <a:lumMod val="50000"/>
                  </a:schemeClr>
                </a:solidFill>
              </a:rPr>
            </a:br>
            <a:r>
              <a:rPr lang="sv-SE" sz="1400" i="1" dirty="0" smtClean="0">
                <a:solidFill>
                  <a:schemeClr val="accent6">
                    <a:lumMod val="50000"/>
                  </a:schemeClr>
                </a:solidFill>
              </a:rPr>
              <a:t> </a:t>
            </a:r>
            <a:endParaRPr lang="sv-SE" i="1" dirty="0" smtClean="0">
              <a:solidFill>
                <a:schemeClr val="accent6">
                  <a:lumMod val="50000"/>
                </a:schemeClr>
              </a:solidFill>
            </a:endParaRPr>
          </a:p>
          <a:p>
            <a:pPr marL="285750" indent="-285750">
              <a:buFont typeface="Arial" pitchFamily="34" charset="0"/>
              <a:buChar char="•"/>
              <a:defRPr/>
            </a:pPr>
            <a:r>
              <a:rPr lang="sv-SE" sz="1400" i="1" dirty="0">
                <a:solidFill>
                  <a:schemeClr val="accent6">
                    <a:lumMod val="50000"/>
                  </a:schemeClr>
                </a:solidFill>
              </a:rPr>
              <a:t>h</a:t>
            </a:r>
            <a:r>
              <a:rPr lang="sv-SE" sz="1400" i="1" dirty="0" smtClean="0">
                <a:solidFill>
                  <a:schemeClr val="accent6">
                    <a:lumMod val="50000"/>
                  </a:schemeClr>
                </a:solidFill>
              </a:rPr>
              <a:t>ur medarbetaren har levt upp till förväntningarna enligt önskad kultur</a:t>
            </a:r>
            <a:endParaRPr lang="en-US" sz="1400" dirty="0" smtClean="0">
              <a:solidFill>
                <a:schemeClr val="accent6">
                  <a:lumMod val="50000"/>
                </a:schemeClr>
              </a:solidFill>
            </a:endParaRPr>
          </a:p>
        </p:txBody>
      </p:sp>
      <p:grpSp>
        <p:nvGrpSpPr>
          <p:cNvPr id="8" name="Group 7"/>
          <p:cNvGrpSpPr/>
          <p:nvPr/>
        </p:nvGrpSpPr>
        <p:grpSpPr>
          <a:xfrm>
            <a:off x="179512" y="2829241"/>
            <a:ext cx="3054968" cy="1902749"/>
            <a:chOff x="2411760" y="2211710"/>
            <a:chExt cx="3096344" cy="2103421"/>
          </a:xfrm>
          <a:solidFill>
            <a:schemeClr val="accent1">
              <a:lumMod val="20000"/>
              <a:lumOff val="80000"/>
            </a:schemeClr>
          </a:solidFill>
        </p:grpSpPr>
        <p:sp>
          <p:nvSpPr>
            <p:cNvPr id="9" name="Rounded Rectangle 8"/>
            <p:cNvSpPr/>
            <p:nvPr/>
          </p:nvSpPr>
          <p:spPr>
            <a:xfrm>
              <a:off x="2411760" y="2211710"/>
              <a:ext cx="3096344" cy="720080"/>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smtClean="0">
                  <a:solidFill>
                    <a:schemeClr val="tx1"/>
                  </a:solidFill>
                  <a:latin typeface="+mj-lt"/>
                </a:rPr>
                <a:t>Måluppfyllnad</a:t>
              </a:r>
              <a:endParaRPr lang="sv-SE" sz="2200" dirty="0">
                <a:solidFill>
                  <a:schemeClr val="tx1"/>
                </a:solidFill>
                <a:latin typeface="+mj-lt"/>
              </a:endParaRPr>
            </a:p>
          </p:txBody>
        </p:sp>
        <p:sp>
          <p:nvSpPr>
            <p:cNvPr id="10" name="Rounded Rectangle 9"/>
            <p:cNvSpPr/>
            <p:nvPr/>
          </p:nvSpPr>
          <p:spPr>
            <a:xfrm>
              <a:off x="2411760" y="3435846"/>
              <a:ext cx="3096344" cy="879285"/>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a:solidFill>
                    <a:schemeClr val="tx1"/>
                  </a:solidFill>
                  <a:latin typeface="+mj-lt"/>
                </a:rPr>
                <a:t>Beteenden i enlighet med </a:t>
              </a:r>
              <a:endParaRPr lang="sv-SE" sz="2200" dirty="0" smtClean="0">
                <a:solidFill>
                  <a:schemeClr val="tx1"/>
                </a:solidFill>
                <a:latin typeface="+mj-lt"/>
              </a:endParaRPr>
            </a:p>
            <a:p>
              <a:pPr algn="ctr"/>
              <a:r>
                <a:rPr lang="sv-SE" sz="2200" dirty="0" smtClean="0">
                  <a:solidFill>
                    <a:schemeClr val="tx1"/>
                  </a:solidFill>
                  <a:latin typeface="+mj-lt"/>
                </a:rPr>
                <a:t>Aspired </a:t>
              </a:r>
              <a:r>
                <a:rPr lang="sv-SE" sz="2200" dirty="0">
                  <a:solidFill>
                    <a:schemeClr val="tx1"/>
                  </a:solidFill>
                  <a:latin typeface="+mj-lt"/>
                </a:rPr>
                <a:t>Culture</a:t>
              </a:r>
            </a:p>
          </p:txBody>
        </p:sp>
        <p:sp>
          <p:nvSpPr>
            <p:cNvPr id="11" name="Rectangle 10"/>
            <p:cNvSpPr/>
            <p:nvPr/>
          </p:nvSpPr>
          <p:spPr>
            <a:xfrm>
              <a:off x="2411760" y="2859782"/>
              <a:ext cx="3096344" cy="648072"/>
            </a:xfrm>
            <a:prstGeom prst="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smtClean="0">
                  <a:solidFill>
                    <a:schemeClr val="tx1"/>
                  </a:solidFill>
                  <a:latin typeface="+mj-lt"/>
                </a:rPr>
                <a:t>Hållbar Prestation</a:t>
              </a:r>
              <a:endParaRPr lang="sv-SE" sz="2400" dirty="0">
                <a:solidFill>
                  <a:schemeClr val="tx1"/>
                </a:solidFill>
                <a:latin typeface="+mj-lt"/>
              </a:endParaRPr>
            </a:p>
          </p:txBody>
        </p:sp>
      </p:grpSp>
    </p:spTree>
    <p:extLst>
      <p:ext uri="{BB962C8B-B14F-4D97-AF65-F5344CB8AC3E}">
        <p14:creationId xmlns:p14="http://schemas.microsoft.com/office/powerpoint/2010/main" val="1465221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8</a:t>
            </a:fld>
            <a:endParaRPr lang="en-US"/>
          </a:p>
        </p:txBody>
      </p:sp>
      <p:sp>
        <p:nvSpPr>
          <p:cNvPr id="6" name="Rectangle 5"/>
          <p:cNvSpPr/>
          <p:nvPr/>
        </p:nvSpPr>
        <p:spPr>
          <a:xfrm>
            <a:off x="179512" y="1203598"/>
            <a:ext cx="8856984" cy="2862322"/>
          </a:xfrm>
          <a:prstGeom prst="rect">
            <a:avLst/>
          </a:prstGeom>
        </p:spPr>
        <p:txBody>
          <a:bodyPr wrap="square">
            <a:spAutoFit/>
          </a:bodyPr>
          <a:lstStyle/>
          <a:p>
            <a:r>
              <a:rPr lang="sv-SE" dirty="0" smtClean="0"/>
              <a:t>Måluppfyllese utvärderas;</a:t>
            </a:r>
          </a:p>
          <a:p>
            <a:pPr marL="446088" indent="-263525">
              <a:buFont typeface="Arial" panose="020B0604020202020204" pitchFamily="34" charset="0"/>
              <a:buChar char="•"/>
            </a:pPr>
            <a:r>
              <a:rPr lang="sv-SE" dirty="0" smtClean="0"/>
              <a:t>löpande under året, i samband med att ett mål har nåtts/inte nåtts eller har justerats</a:t>
            </a:r>
          </a:p>
          <a:p>
            <a:pPr marL="446088" indent="-263525">
              <a:buFont typeface="Arial" panose="020B0604020202020204" pitchFamily="34" charset="0"/>
              <a:buChar char="•"/>
            </a:pPr>
            <a:r>
              <a:rPr lang="sv-SE" dirty="0" smtClean="0"/>
              <a:t>årligen, då en summering av den totala måluppfyllelsen ska vara en naturlig del av den sammantagna prestationsbedömningen</a:t>
            </a:r>
          </a:p>
          <a:p>
            <a:endParaRPr lang="sv-SE" dirty="0" smtClean="0"/>
          </a:p>
          <a:p>
            <a:r>
              <a:rPr lang="sv-SE" dirty="0" smtClean="0"/>
              <a:t>Det finns ingen anledning att samla och utvärdera samtliga mål vid ett och samma tillfälle under året </a:t>
            </a:r>
          </a:p>
          <a:p>
            <a:pPr marL="342900" indent="-342900">
              <a:buFont typeface="Arial" panose="020B0604020202020204" pitchFamily="34" charset="0"/>
              <a:buChar char="•"/>
            </a:pPr>
            <a:endParaRPr lang="sv-SE" dirty="0" smtClean="0"/>
          </a:p>
          <a:p>
            <a:endParaRPr lang="sv-SE" dirty="0"/>
          </a:p>
        </p:txBody>
      </p:sp>
    </p:spTree>
    <p:extLst>
      <p:ext uri="{BB962C8B-B14F-4D97-AF65-F5344CB8AC3E}">
        <p14:creationId xmlns:p14="http://schemas.microsoft.com/office/powerpoint/2010/main" val="3113347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Created: [YYYY-MM-DD]</a:t>
            </a:r>
            <a:endParaRPr lang="en-US"/>
          </a:p>
        </p:txBody>
      </p:sp>
      <p:sp>
        <p:nvSpPr>
          <p:cNvPr id="3" name="Footer Placeholder 2"/>
          <p:cNvSpPr>
            <a:spLocks noGrp="1"/>
          </p:cNvSpPr>
          <p:nvPr>
            <p:ph type="ftr" sz="quarter" idx="11"/>
          </p:nvPr>
        </p:nvSpPr>
        <p:spPr/>
        <p:txBody>
          <a:bodyPr/>
          <a:lstStyle/>
          <a:p>
            <a:pPr algn="l"/>
            <a:r>
              <a:rPr lang="en-US" smtClean="0"/>
              <a:t>Issuer: [Name] [CDS-ID]; [Organisation]; [Name of document]; Security Class: [Proprietary]</a:t>
            </a:r>
            <a:endParaRPr lang="en-US" dirty="0"/>
          </a:p>
        </p:txBody>
      </p:sp>
      <p:sp>
        <p:nvSpPr>
          <p:cNvPr id="4" name="Slide Number Placeholder 3"/>
          <p:cNvSpPr>
            <a:spLocks noGrp="1"/>
          </p:cNvSpPr>
          <p:nvPr>
            <p:ph type="sldNum" sz="quarter" idx="12"/>
          </p:nvPr>
        </p:nvSpPr>
        <p:spPr/>
        <p:txBody>
          <a:bodyPr/>
          <a:lstStyle/>
          <a:p>
            <a:fld id="{FC94BCDA-DB8F-46B7-A02B-4E00D34BB97C}" type="slidenum">
              <a:rPr lang="en-US" smtClean="0"/>
              <a:t>9</a:t>
            </a:fld>
            <a:endParaRPr lang="en-US"/>
          </a:p>
        </p:txBody>
      </p:sp>
      <p:sp>
        <p:nvSpPr>
          <p:cNvPr id="7" name="Title 1"/>
          <p:cNvSpPr txBox="1">
            <a:spLocks/>
          </p:cNvSpPr>
          <p:nvPr/>
        </p:nvSpPr>
        <p:spPr>
          <a:xfrm>
            <a:off x="302841" y="829147"/>
            <a:ext cx="7509613" cy="690378"/>
          </a:xfrm>
          <a:prstGeom prst="rect">
            <a:avLst/>
          </a:prstGeom>
        </p:spPr>
        <p:txBody>
          <a:bodyPr>
            <a:normAutofit/>
          </a:bodyPr>
          <a:lstStyle>
            <a:lvl1pPr algn="l" defTabSz="914400" rtl="0" eaLnBrk="1" latinLnBrk="0" hangingPunct="1">
              <a:lnSpc>
                <a:spcPct val="75000"/>
              </a:lnSpc>
              <a:spcBef>
                <a:spcPct val="0"/>
              </a:spcBef>
              <a:spcAft>
                <a:spcPts val="0"/>
              </a:spcAft>
              <a:buNone/>
              <a:defRPr sz="4400" kern="1200">
                <a:solidFill>
                  <a:srgbClr val="4D4D4D"/>
                </a:solidFill>
                <a:latin typeface="+mj-lt"/>
                <a:ea typeface="+mj-ea"/>
                <a:cs typeface="+mj-cs"/>
              </a:defRPr>
            </a:lvl1pPr>
          </a:lstStyle>
          <a:p>
            <a:r>
              <a:rPr lang="sv-SE" sz="3200" dirty="0" smtClean="0">
                <a:solidFill>
                  <a:schemeClr val="accent6">
                    <a:lumMod val="50000"/>
                  </a:schemeClr>
                </a:solidFill>
              </a:rPr>
              <a:t>Vad är Hållbar prestation (”</a:t>
            </a:r>
            <a:r>
              <a:rPr lang="sv-SE" sz="3200" dirty="0" err="1" smtClean="0">
                <a:solidFill>
                  <a:schemeClr val="accent6">
                    <a:lumMod val="50000"/>
                  </a:schemeClr>
                </a:solidFill>
              </a:rPr>
              <a:t>Sustainable</a:t>
            </a:r>
            <a:r>
              <a:rPr lang="sv-SE" sz="3200" dirty="0" smtClean="0">
                <a:solidFill>
                  <a:schemeClr val="accent6">
                    <a:lumMod val="50000"/>
                  </a:schemeClr>
                </a:solidFill>
              </a:rPr>
              <a:t> Performance”)?</a:t>
            </a:r>
          </a:p>
        </p:txBody>
      </p:sp>
      <p:sp>
        <p:nvSpPr>
          <p:cNvPr id="8" name="Content Placeholder 2"/>
          <p:cNvSpPr txBox="1">
            <a:spLocks/>
          </p:cNvSpPr>
          <p:nvPr/>
        </p:nvSpPr>
        <p:spPr>
          <a:xfrm>
            <a:off x="300564" y="1752390"/>
            <a:ext cx="7427913" cy="2979600"/>
          </a:xfrm>
          <a:prstGeom prst="rect">
            <a:avLst/>
          </a:prstGeom>
        </p:spPr>
        <p:txBody>
          <a:bodyPr>
            <a:normAutofit/>
          </a:bodyPr>
          <a:lstStyle>
            <a:lvl1pPr marL="0" indent="0" algn="l" defTabSz="914400" rtl="0" eaLnBrk="1" latinLnBrk="0" hangingPunct="1">
              <a:spcBef>
                <a:spcPts val="200"/>
              </a:spcBef>
              <a:buFont typeface="Arial" pitchFamily="34" charset="0"/>
              <a:buNone/>
              <a:defRPr sz="2000" kern="1200">
                <a:solidFill>
                  <a:srgbClr val="4D4D4D"/>
                </a:solidFill>
                <a:latin typeface="+mn-lt"/>
                <a:ea typeface="+mn-ea"/>
                <a:cs typeface="+mn-cs"/>
              </a:defRPr>
            </a:lvl1pPr>
            <a:lvl2pPr marL="355600" indent="-173038" algn="l" defTabSz="914400" rtl="0" eaLnBrk="1" latinLnBrk="0" hangingPunct="1">
              <a:spcBef>
                <a:spcPts val="200"/>
              </a:spcBef>
              <a:buFont typeface="Arial" pitchFamily="34" charset="0"/>
              <a:buChar char="•"/>
              <a:defRPr sz="2000" kern="1200">
                <a:solidFill>
                  <a:srgbClr val="4D4D4D"/>
                </a:solidFill>
                <a:latin typeface="+mn-lt"/>
                <a:ea typeface="+mn-ea"/>
                <a:cs typeface="+mn-cs"/>
              </a:defRPr>
            </a:lvl2pPr>
            <a:lvl3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3pPr>
            <a:lvl4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4pPr>
            <a:lvl5pPr marL="355600" indent="-173038" algn="l" defTabSz="914400" rtl="0" eaLnBrk="1" latinLnBrk="0" hangingPunct="1">
              <a:spcBef>
                <a:spcPts val="200"/>
              </a:spcBef>
              <a:buFont typeface="Arial" pitchFamily="34" charset="0"/>
              <a:buChar char="•"/>
              <a:defRPr sz="1800" kern="1200">
                <a:solidFill>
                  <a:srgbClr val="4D4D4D"/>
                </a:solidFill>
                <a:latin typeface="+mn-lt"/>
                <a:ea typeface="+mn-ea"/>
                <a:cs typeface="+mn-cs"/>
              </a:defRPr>
            </a:lvl5pPr>
            <a:lvl6pPr marL="541338" indent="-18573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720725" indent="-1793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987425" indent="-179388" algn="l" defTabSz="914400" rtl="0" eaLnBrk="1" latinLnBrk="0" hangingPunct="1">
              <a:spcBef>
                <a:spcPct val="20000"/>
              </a:spcBef>
              <a:buFont typeface="Arial" pitchFamily="34" charset="0"/>
              <a:buChar char="•"/>
              <a:tabLst/>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GB" sz="1400" i="1" smtClean="0">
              <a:solidFill>
                <a:schemeClr val="tx1"/>
              </a:solidFill>
            </a:endParaRPr>
          </a:p>
          <a:p>
            <a:pPr>
              <a:defRPr/>
            </a:pPr>
            <a:r>
              <a:rPr lang="sv-SE" sz="1600" i="1" smtClean="0">
                <a:solidFill>
                  <a:schemeClr val="tx1"/>
                </a:solidFill>
              </a:rPr>
              <a:t>Hållbar prestation innebär att medarbetaren är engagerad i utvecklingen av verksamheten, både för företaget och för medarbetaren själv</a:t>
            </a:r>
          </a:p>
          <a:p>
            <a:pPr>
              <a:defRPr/>
            </a:pPr>
            <a:endParaRPr lang="sv-SE" sz="1400" smtClean="0">
              <a:solidFill>
                <a:schemeClr val="tx1"/>
              </a:solidFill>
            </a:endParaRPr>
          </a:p>
          <a:p>
            <a:pPr>
              <a:defRPr/>
            </a:pPr>
            <a:endParaRPr lang="en-GB" sz="1400" smtClean="0">
              <a:solidFill>
                <a:schemeClr val="tx1"/>
              </a:solidFill>
            </a:endParaRPr>
          </a:p>
          <a:p>
            <a:pPr>
              <a:defRPr/>
            </a:pPr>
            <a:r>
              <a:rPr lang="sv-SE" sz="1400" smtClean="0">
                <a:solidFill>
                  <a:schemeClr val="tx1"/>
                </a:solidFill>
              </a:rPr>
              <a:t>Hållbar prestation utvärderas enligt nedanstående:</a:t>
            </a:r>
          </a:p>
          <a:p>
            <a:pPr marL="285750" indent="-285750">
              <a:buFont typeface="Arial" pitchFamily="34" charset="0"/>
              <a:buChar char="•"/>
              <a:defRPr/>
            </a:pPr>
            <a:r>
              <a:rPr lang="sv-SE" sz="1400" smtClean="0">
                <a:solidFill>
                  <a:schemeClr val="tx1"/>
                </a:solidFill>
              </a:rPr>
              <a:t>Vilja och förmåga att utvecklas i rollen över tid</a:t>
            </a:r>
          </a:p>
          <a:p>
            <a:pPr marL="285750" indent="-285750">
              <a:buFont typeface="Arial" pitchFamily="34" charset="0"/>
              <a:buChar char="•"/>
              <a:defRPr/>
            </a:pPr>
            <a:r>
              <a:rPr lang="sv-SE" sz="1400" smtClean="0">
                <a:solidFill>
                  <a:schemeClr val="tx1"/>
                </a:solidFill>
              </a:rPr>
              <a:t>Vilja och förmåga att utveckla själva rollen över tid</a:t>
            </a:r>
          </a:p>
          <a:p>
            <a:pPr marL="285750" indent="-285750">
              <a:buFont typeface="Arial" pitchFamily="34" charset="0"/>
              <a:buChar char="•"/>
              <a:defRPr/>
            </a:pPr>
            <a:r>
              <a:rPr lang="sv-SE" sz="1400" smtClean="0">
                <a:solidFill>
                  <a:schemeClr val="tx1"/>
                </a:solidFill>
              </a:rPr>
              <a:t>Rätt kompetens för rollen</a:t>
            </a:r>
          </a:p>
          <a:p>
            <a:pPr marL="285750" indent="-285750">
              <a:buFont typeface="Arial" pitchFamily="34" charset="0"/>
              <a:buChar char="•"/>
              <a:defRPr/>
            </a:pPr>
            <a:r>
              <a:rPr lang="sv-SE" sz="1400" smtClean="0">
                <a:solidFill>
                  <a:schemeClr val="tx1"/>
                </a:solidFill>
              </a:rPr>
              <a:t>Måluppfyllelse över tid</a:t>
            </a:r>
          </a:p>
          <a:p>
            <a:pPr marL="285750" indent="-285750">
              <a:buFont typeface="Arial" pitchFamily="34" charset="0"/>
              <a:buChar char="•"/>
              <a:defRPr/>
            </a:pPr>
            <a:r>
              <a:rPr lang="sv-SE" sz="1400" smtClean="0">
                <a:solidFill>
                  <a:schemeClr val="tx1"/>
                </a:solidFill>
              </a:rPr>
              <a:t>Hantering av andra ansvarsområden inom rollen</a:t>
            </a:r>
          </a:p>
          <a:p>
            <a:pPr>
              <a:defRPr/>
            </a:pPr>
            <a:endParaRPr lang="en-GB" sz="1400" dirty="0" smtClean="0">
              <a:solidFill>
                <a:schemeClr val="tx1"/>
              </a:solidFill>
            </a:endParaRPr>
          </a:p>
        </p:txBody>
      </p:sp>
    </p:spTree>
    <p:extLst>
      <p:ext uri="{BB962C8B-B14F-4D97-AF65-F5344CB8AC3E}">
        <p14:creationId xmlns:p14="http://schemas.microsoft.com/office/powerpoint/2010/main" val="6010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Volvo 2012 16*9">
  <a:themeElements>
    <a:clrScheme name="VCC">
      <a:dk1>
        <a:srgbClr val="060B00"/>
      </a:dk1>
      <a:lt1>
        <a:sysClr val="window" lastClr="FFFFFF"/>
      </a:lt1>
      <a:dk2>
        <a:srgbClr val="002A4A"/>
      </a:dk2>
      <a:lt2>
        <a:srgbClr val="E7E1CD"/>
      </a:lt2>
      <a:accent1>
        <a:srgbClr val="DCC38F"/>
      </a:accent1>
      <a:accent2>
        <a:srgbClr val="F17400"/>
      </a:accent2>
      <a:accent3>
        <a:srgbClr val="AF0006"/>
      </a:accent3>
      <a:accent4>
        <a:srgbClr val="9DC0AF"/>
      </a:accent4>
      <a:accent5>
        <a:srgbClr val="C0DDEF"/>
      </a:accent5>
      <a:accent6>
        <a:srgbClr val="939394"/>
      </a:accent6>
      <a:hlink>
        <a:srgbClr val="5C7D94"/>
      </a:hlink>
      <a:folHlink>
        <a:srgbClr val="475968"/>
      </a:folHlink>
    </a:clrScheme>
    <a:fontScheme name="Volvo Cars 16:9 Template">
      <a:majorFont>
        <a:latin typeface="Volvo Bro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template-adjusted-headline_20120918">
  <a:themeElements>
    <a:clrScheme name="VCC">
      <a:dk1>
        <a:srgbClr val="060B00"/>
      </a:dk1>
      <a:lt1>
        <a:sysClr val="window" lastClr="FFFFFF"/>
      </a:lt1>
      <a:dk2>
        <a:srgbClr val="002A4A"/>
      </a:dk2>
      <a:lt2>
        <a:srgbClr val="E7E1CD"/>
      </a:lt2>
      <a:accent1>
        <a:srgbClr val="DCC38F"/>
      </a:accent1>
      <a:accent2>
        <a:srgbClr val="F17400"/>
      </a:accent2>
      <a:accent3>
        <a:srgbClr val="AF0006"/>
      </a:accent3>
      <a:accent4>
        <a:srgbClr val="9DC0AF"/>
      </a:accent4>
      <a:accent5>
        <a:srgbClr val="C0DDEF"/>
      </a:accent5>
      <a:accent6>
        <a:srgbClr val="939394"/>
      </a:accent6>
      <a:hlink>
        <a:srgbClr val="5C7D94"/>
      </a:hlink>
      <a:folHlink>
        <a:srgbClr val="475968"/>
      </a:folHlink>
    </a:clrScheme>
    <a:fontScheme name="Volvo Cars 16:9 Template">
      <a:majorFont>
        <a:latin typeface="Volvo Bro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Volvo2012_16x9</Template>
  <TotalTime>0</TotalTime>
  <Words>1514</Words>
  <Application>Microsoft Office PowerPoint</Application>
  <PresentationFormat>On-screen Show (16:9)</PresentationFormat>
  <Paragraphs>241</Paragraphs>
  <Slides>23</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Volvo Broad</vt:lpstr>
      <vt:lpstr>MS Mincho</vt:lpstr>
      <vt:lpstr>Arial Unicode MS</vt:lpstr>
      <vt:lpstr>VolvoBroadPro</vt:lpstr>
      <vt:lpstr>Times New Roman</vt:lpstr>
      <vt:lpstr>Calibri</vt:lpstr>
      <vt:lpstr>Volvo Broad Pro</vt:lpstr>
      <vt:lpstr>Wingdings</vt:lpstr>
      <vt:lpstr>Volvo 2012 16*9</vt:lpstr>
      <vt:lpstr>1_PPT-template-adjusted-headline_20120918</vt:lpstr>
      <vt:lpstr>Snart får vi nya rutiner för löner och förmåner. Sverige är först 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Löneavtal, centralt och lokalt</vt:lpstr>
      <vt:lpstr>Lönerevisionsbudget </vt:lpstr>
      <vt:lpstr>Lönesamtal 1</vt:lpstr>
      <vt:lpstr>lönesättningsunderlag</vt:lpstr>
      <vt:lpstr>Kalibrering av löneförslag </vt:lpstr>
      <vt:lpstr>Lönesamtal 2</vt:lpstr>
      <vt:lpstr>Förstärkt lönesamtal </vt:lpstr>
      <vt:lpstr>Nästa steg</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2013-10-30T12:26:12Z</dcterms:created>
  <dcterms:modified xsi:type="dcterms:W3CDTF">2013-11-14T07:28:51Z</dcterms:modified>
</cp:coreProperties>
</file>